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8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335" r:id="rId25"/>
    <p:sldId id="275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36" r:id="rId56"/>
    <p:sldId id="337" r:id="rId57"/>
    <p:sldId id="338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12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3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8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8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8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AA8C520-4948-40A7-8317-BE6C1934242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plfoundation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Wave announced the intent to open the MIPS Release 6 architecture in Dec’18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Established as a Member Committee within the </a:t>
            </a:r>
            <a:r>
              <a:rPr lang="en-US" sz="1200" b="1" u="sng" strike="noStrike" spc="-1">
                <a:solidFill>
                  <a:srgbClr val="000000"/>
                </a:solidFill>
                <a:uFillTx/>
                <a:latin typeface="Arial"/>
                <a:ea typeface="+mn-ea"/>
                <a:hlinkClick r:id="rId3"/>
              </a:rPr>
              <a:t>prpl Foundation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, an open source, collaborative non-profit organization in Feb’19</a:t>
            </a:r>
            <a:endParaRPr lang="en-US" sz="1200" b="0" strike="noStrike" spc="-1"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First MIPS Open components  that includes R6 architecture, tools, FPGA package in March’19</a:t>
            </a:r>
            <a:endParaRPr lang="en-US" sz="1200" b="0" strike="noStrike" spc="-1"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Released microAptiv RTL package earlier today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58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049F343-2496-457D-BDBB-4A33FC8FEFBD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MIPS Open Components consists of comprehensive package that includes </a:t>
            </a:r>
          </a:p>
          <a:p>
            <a:pPr marL="628560" lvl="1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latest 32bit/64bit architecture, DSP, SIMD, MT, VZ extensions</a:t>
            </a:r>
          </a:p>
          <a:p>
            <a:pPr marL="628560" lvl="1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Verilog RTL code for microAptiv cores</a:t>
            </a:r>
          </a:p>
          <a:p>
            <a:pPr marL="628560" lvl="1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FPGA package includes fixed configuration of microAptiv core for teaching, training and evaluation purposes</a:t>
            </a:r>
          </a:p>
          <a:p>
            <a:pPr marL="628560" lvl="1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Suite of tools and software include QEMU simulator and other 3</a:t>
            </a:r>
            <a:r>
              <a:rPr lang="en-US" sz="2000" b="0" strike="noStrike" spc="-1" baseline="30000">
                <a:latin typeface="Arial"/>
              </a:rPr>
              <a:t>rd</a:t>
            </a:r>
            <a:r>
              <a:rPr lang="en-US" sz="2000" b="0" strike="noStrike" spc="-1">
                <a:latin typeface="Arial"/>
              </a:rPr>
              <a:t> party tools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C0C4CA7-9529-452C-BB63-B0E9D6984F4E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Some of the key features of MIPS Open are – no license fee or royalties, latest architecture, Patent rights and license and certification services for compliance with MIPS architecture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41DFA5D-B302-4BC1-B88A-E0C9EC811DBC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pPr marL="171360" lvl="1" indent="-17028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Symbol"/>
              <a:buChar char=""/>
            </a:pPr>
            <a:r>
              <a:rPr lang="en-US" sz="1600" b="0" strike="noStrike" spc="-1">
                <a:latin typeface="Open Sans"/>
                <a:ea typeface="Open Sans"/>
              </a:rPr>
              <a:t>Unified Approach: Compatibility, No Fragmentation, Same tools, software, Flexibility – UDI (User-Defined Instructions) support</a:t>
            </a:r>
            <a:endParaRPr lang="en-US" sz="1600" b="0" strike="noStrike" spc="-1">
              <a:latin typeface="Arial"/>
            </a:endParaRPr>
          </a:p>
          <a:p>
            <a:pPr marL="171360" lvl="1" indent="-17028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Symbol"/>
              <a:buChar char=""/>
            </a:pPr>
            <a:r>
              <a:rPr lang="en-US" sz="1600" b="0" strike="noStrike" spc="-1">
                <a:latin typeface="Open Sans"/>
                <a:ea typeface="Open Sans"/>
              </a:rPr>
              <a:t>Proven Architecture: </a:t>
            </a:r>
            <a:r>
              <a:rPr lang="en-US" sz="1600" b="0" strike="noStrike" spc="-1">
                <a:solidFill>
                  <a:srgbClr val="000000"/>
                </a:solidFill>
                <a:latin typeface="Open Sans"/>
                <a:ea typeface="Open Sans"/>
              </a:rPr>
              <a:t>MIPS architecture-based designs are shipping in billions of devices, Shipping Products – wired modems, wireless modems – LTE/5G/Wi-Fi, IoT, automotive – ADAS, data centers, AI and others.</a:t>
            </a:r>
            <a:endParaRPr lang="en-US" sz="1600" b="0" strike="noStrike" spc="-1">
              <a:latin typeface="Arial"/>
            </a:endParaRPr>
          </a:p>
          <a:p>
            <a:pPr marL="171360" lvl="1" indent="-17028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Open Sans"/>
                <a:ea typeface="Open Sans"/>
              </a:rPr>
              <a:t>Established Ecosystem - Well-established Tools, software, applications, boards supported and used by customers/ partners</a:t>
            </a:r>
            <a:endParaRPr lang="en-US" sz="1600" b="0" strike="noStrike" spc="-1">
              <a:latin typeface="Arial"/>
            </a:endParaRPr>
          </a:p>
          <a:p>
            <a:pPr marL="171360" lvl="1" indent="-17028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Open Sans"/>
                <a:ea typeface="Open Sans"/>
              </a:rPr>
              <a:t>Matured Technology - 30+ years of legacy of MIPS architecture, Enabler to build the next trillion devices/ applications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59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26BFDCC-5B8C-446F-8A18-8C37D5D0D65F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64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An overview of the MIPS Open Advisory Committee membership levels. For those who would like to join the MIPS Open Advisory Committee that sets future direction, please contact us ASAP. </a:t>
            </a:r>
          </a:p>
          <a:p>
            <a:pPr marL="216000" indent="-2156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9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71452D2-149B-4704-BFA7-F46CAA71217D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This provides summary of the development and certification process.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MIPS Open FPGA – package for teaching, training and evaluation purposes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Develop the cores using MIPS Open Architecture and tools available 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Certification Process – Developers do a remote login to the cloud system (that includes verification suite) and verify developed cores to get access to the MIPS Open Certified log</a:t>
            </a:r>
          </a:p>
        </p:txBody>
      </p:sp>
      <p:sp>
        <p:nvSpPr>
          <p:cNvPr id="59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9D3B268-E7E1-4DE6-8B50-2FE7F0A81657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10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64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Please visit mipsopen.com to know more details</a:t>
            </a:r>
          </a:p>
          <a:p>
            <a:pPr marL="216000" indent="-2156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7848A58-FC25-4F60-8374-6377533E5447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In 3 easy steps you can download all the packages of architecture, tools, FPGA package or open cores</a:t>
            </a:r>
          </a:p>
        </p:txBody>
      </p:sp>
      <p:sp>
        <p:nvSpPr>
          <p:cNvPr id="60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4C13AA2-5A62-4494-B740-218C89760BA4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In 3 easy steps you can download all the packages of architecture, tools, FPGA package or open cores</a:t>
            </a:r>
          </a:p>
        </p:txBody>
      </p:sp>
      <p:sp>
        <p:nvSpPr>
          <p:cNvPr id="60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4889C9B-4178-4014-9BA4-F7989F1A5886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/>
          <p:nvPr/>
        </p:nvPicPr>
        <p:blipFill>
          <a:blip r:embed="rId14"/>
          <a:stretch/>
        </p:blipFill>
        <p:spPr>
          <a:xfrm>
            <a:off x="358200" y="6258960"/>
            <a:ext cx="1495080" cy="435960"/>
          </a:xfrm>
          <a:prstGeom prst="rect">
            <a:avLst/>
          </a:prstGeom>
          <a:ln>
            <a:noFill/>
          </a:ln>
        </p:spPr>
      </p:pic>
      <p:pic>
        <p:nvPicPr>
          <p:cNvPr id="10" name="Picture 11"/>
          <p:cNvPicPr/>
          <p:nvPr/>
        </p:nvPicPr>
        <p:blipFill>
          <a:blip r:embed="rId15"/>
          <a:srcRect t="15351" b="275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gradFill rotWithShape="0">
            <a:gsLst>
              <a:gs pos="0">
                <a:schemeClr val="accent2">
                  <a:alpha val="70000"/>
                </a:schemeClr>
              </a:gs>
              <a:gs pos="50000">
                <a:schemeClr val="accent1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Graphic 9"/>
          <p:cNvPicPr/>
          <p:nvPr/>
        </p:nvPicPr>
        <p:blipFill>
          <a:blip r:embed="rId16"/>
          <a:stretch/>
        </p:blipFill>
        <p:spPr>
          <a:xfrm>
            <a:off x="4407480" y="1122480"/>
            <a:ext cx="3575880" cy="1020960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0" y="4380480"/>
            <a:ext cx="12191040" cy="24764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10"/>
          <p:cNvPicPr/>
          <p:nvPr/>
        </p:nvPicPr>
        <p:blipFill>
          <a:blip r:embed="rId17"/>
          <a:stretch/>
        </p:blipFill>
        <p:spPr>
          <a:xfrm>
            <a:off x="3632040" y="4627080"/>
            <a:ext cx="4926960" cy="143892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4038480" y="6319080"/>
            <a:ext cx="4113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8B8B8B"/>
                </a:solidFill>
                <a:latin typeface="Open Sans"/>
                <a:ea typeface="Open Sans"/>
              </a:rPr>
              <a:t>Wave Computing © 2019: MIPS Open Developer Day, 4 June 2019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/>
          <p:cNvPicPr/>
          <p:nvPr/>
        </p:nvPicPr>
        <p:blipFill>
          <a:blip r:embed="rId14"/>
          <a:stretch/>
        </p:blipFill>
        <p:spPr>
          <a:xfrm>
            <a:off x="358200" y="6258960"/>
            <a:ext cx="1495080" cy="43596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49000">
                <a:schemeClr val="bg1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0" y="0"/>
            <a:ext cx="12191040" cy="912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Graphic 8"/>
          <p:cNvPicPr/>
          <p:nvPr/>
        </p:nvPicPr>
        <p:blipFill>
          <a:blip r:embed="rId15"/>
          <a:stretch/>
        </p:blipFill>
        <p:spPr>
          <a:xfrm>
            <a:off x="367200" y="212040"/>
            <a:ext cx="1712160" cy="488520"/>
          </a:xfrm>
          <a:prstGeom prst="rect">
            <a:avLst/>
          </a:prstGeom>
          <a:ln>
            <a:noFill/>
          </a:ln>
        </p:spPr>
      </p:pic>
      <p:pic>
        <p:nvPicPr>
          <p:cNvPr id="49" name="Picture 10"/>
          <p:cNvPicPr/>
          <p:nvPr/>
        </p:nvPicPr>
        <p:blipFill>
          <a:blip r:embed="rId16"/>
          <a:stretch/>
        </p:blipFill>
        <p:spPr>
          <a:xfrm>
            <a:off x="301680" y="6280920"/>
            <a:ext cx="1513800" cy="441720"/>
          </a:xfrm>
          <a:prstGeom prst="rect">
            <a:avLst/>
          </a:prstGeom>
          <a:ln>
            <a:noFill/>
          </a:ln>
        </p:spPr>
      </p:pic>
      <p:sp>
        <p:nvSpPr>
          <p:cNvPr id="50" name="CustomShape 3"/>
          <p:cNvSpPr/>
          <p:nvPr/>
        </p:nvSpPr>
        <p:spPr>
          <a:xfrm>
            <a:off x="4038480" y="6319080"/>
            <a:ext cx="4113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8B8B8B"/>
                </a:solidFill>
                <a:latin typeface="Open Sans"/>
                <a:ea typeface="Open Sans"/>
              </a:rPr>
              <a:t>Wave Computing © 2019: MIPS Open Developer Day, 4 June 2019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7"/>
          <p:cNvPicPr/>
          <p:nvPr/>
        </p:nvPicPr>
        <p:blipFill>
          <a:blip r:embed="rId14"/>
          <a:stretch/>
        </p:blipFill>
        <p:spPr>
          <a:xfrm>
            <a:off x="358200" y="6258960"/>
            <a:ext cx="1495080" cy="43596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49000">
                <a:schemeClr val="bg1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“Deep learning is a fundamentally new software model. So we need a new computer platform to run it...”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0" y="0"/>
            <a:ext cx="12191040" cy="912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Graphic 6"/>
          <p:cNvPicPr/>
          <p:nvPr/>
        </p:nvPicPr>
        <p:blipFill>
          <a:blip r:embed="rId15"/>
          <a:stretch/>
        </p:blipFill>
        <p:spPr>
          <a:xfrm>
            <a:off x="367200" y="212040"/>
            <a:ext cx="1712160" cy="48852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9207720" y="631908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5E12BF4-C5B1-4AB0-8545-34E740D12623}" type="slidenum">
              <a:rPr lang="en-US" sz="1000" b="0" strike="noStrike" spc="-1">
                <a:solidFill>
                  <a:srgbClr val="8B8B8B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>
              <a:latin typeface="Arial"/>
            </a:endParaRPr>
          </a:p>
        </p:txBody>
      </p:sp>
      <p:pic>
        <p:nvPicPr>
          <p:cNvPr id="94" name="Picture 7"/>
          <p:cNvPicPr/>
          <p:nvPr/>
        </p:nvPicPr>
        <p:blipFill>
          <a:blip r:embed="rId16"/>
          <a:stretch/>
        </p:blipFill>
        <p:spPr>
          <a:xfrm>
            <a:off x="301680" y="6280920"/>
            <a:ext cx="1513800" cy="441720"/>
          </a:xfrm>
          <a:prstGeom prst="rect">
            <a:avLst/>
          </a:prstGeom>
          <a:ln>
            <a:noFill/>
          </a:ln>
        </p:spPr>
      </p:pic>
      <p:sp>
        <p:nvSpPr>
          <p:cNvPr id="95" name="CustomShape 4"/>
          <p:cNvSpPr/>
          <p:nvPr/>
        </p:nvSpPr>
        <p:spPr>
          <a:xfrm>
            <a:off x="4038480" y="6319080"/>
            <a:ext cx="4113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8B8B8B"/>
                </a:solidFill>
                <a:latin typeface="Open Sans"/>
                <a:ea typeface="Open Sans"/>
              </a:rPr>
              <a:t>Wave Computing © 2019: MIPS Open Developer Day, 4 June 2019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14"/>
          <a:stretch/>
        </p:blipFill>
        <p:spPr>
          <a:xfrm>
            <a:off x="358200" y="6258960"/>
            <a:ext cx="1495080" cy="43596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720" y="0"/>
            <a:ext cx="12191040" cy="6856920"/>
          </a:xfrm>
          <a:prstGeom prst="rect">
            <a:avLst/>
          </a:prstGeom>
          <a:gradFill rotWithShape="0">
            <a:gsLst>
              <a:gs pos="0">
                <a:schemeClr val="accent1">
                  <a:lumMod val="20000"/>
                  <a:lumOff val="80000"/>
                </a:schemeClr>
              </a:gs>
              <a:gs pos="49000">
                <a:schemeClr val="bg1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“Deep learning is a fundamentally new software model. So we need a new computer platform to run it...”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0" y="0"/>
            <a:ext cx="12191040" cy="912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Graphic 6"/>
          <p:cNvPicPr/>
          <p:nvPr/>
        </p:nvPicPr>
        <p:blipFill>
          <a:blip r:embed="rId15"/>
          <a:stretch/>
        </p:blipFill>
        <p:spPr>
          <a:xfrm>
            <a:off x="367200" y="212040"/>
            <a:ext cx="1712160" cy="48852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4038480" y="6319080"/>
            <a:ext cx="4113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8B8B8B"/>
                </a:solidFill>
                <a:latin typeface="Open Sans"/>
                <a:ea typeface="Open Sans"/>
              </a:rPr>
              <a:t>Wave Computing © 2019: MIPS Open Developer Day, 4 June 2019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9207720" y="631908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FBB9582-0294-4810-ACF1-20862B55E8A9}" type="slidenum">
              <a:rPr lang="en-US" sz="1000" b="0" strike="noStrike" spc="-1">
                <a:solidFill>
                  <a:srgbClr val="8B8B8B"/>
                </a:solidFill>
                <a:latin typeface="Open Sans"/>
                <a:ea typeface="Open Sans"/>
              </a:rPr>
              <a:t>‹#›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1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psopen.com/downloads/mips_open_fpga_gsg_1_0/" TargetMode="External"/><Relationship Id="rId2" Type="http://schemas.openxmlformats.org/officeDocument/2006/relationships/hyperlink" Target="https://www.mipsopen.com/register/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comparch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psopen.com/forums/forum/mips-open-developer-day-june-4th-2019/" TargetMode="Externa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psopen.com/forums/forum/mips-open-developer-day-june-4th-2019/" TargetMode="Externa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nachiket.github.io/publications/mips_fpga2017.pdf" TargetMode="External"/><Relationship Id="rId4" Type="http://schemas.openxmlformats.org/officeDocument/2006/relationships/hyperlink" Target="http://www.isfpga.org/fpga2017/slides/D2_S3_04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Open Sans"/>
                <a:ea typeface="Open Sans"/>
              </a:rPr>
              <a:t>MIPS Open Developer Day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456C1-A5E3-4EBF-8423-76BB67A034CF}"/>
              </a:ext>
            </a:extLst>
          </p:cNvPr>
          <p:cNvSpPr txBox="1"/>
          <p:nvPr/>
        </p:nvSpPr>
        <p:spPr>
          <a:xfrm>
            <a:off x="148974" y="4654193"/>
            <a:ext cx="3169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Saraj Mudigonda</a:t>
            </a:r>
          </a:p>
          <a:p>
            <a:r>
              <a:rPr lang="en-US" sz="2400" dirty="0">
                <a:solidFill>
                  <a:srgbClr val="0070C0"/>
                </a:solidFill>
              </a:rPr>
              <a:t>Yuri Panchul</a:t>
            </a:r>
          </a:p>
          <a:p>
            <a:r>
              <a:rPr lang="en-US" sz="2400" dirty="0">
                <a:solidFill>
                  <a:srgbClr val="0070C0"/>
                </a:solidFill>
              </a:rPr>
              <a:t>Daniel Bowman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Siobhan Lyons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941640" y="212760"/>
            <a:ext cx="78904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FFFFFF"/>
                </a:solidFill>
                <a:latin typeface="Open Sans"/>
                <a:ea typeface="Open Sans"/>
              </a:rPr>
              <a:t>MIPS Open™ Development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73" name="Line 2"/>
          <p:cNvSpPr/>
          <p:nvPr/>
        </p:nvSpPr>
        <p:spPr>
          <a:xfrm>
            <a:off x="2216520" y="102600"/>
            <a:ext cx="360" cy="71748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3"/>
          <p:cNvSpPr/>
          <p:nvPr/>
        </p:nvSpPr>
        <p:spPr>
          <a:xfrm rot="5400000">
            <a:off x="205920" y="4370400"/>
            <a:ext cx="1323720" cy="17337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4"/>
          <p:cNvSpPr/>
          <p:nvPr/>
        </p:nvSpPr>
        <p:spPr>
          <a:xfrm>
            <a:off x="181080" y="1725120"/>
            <a:ext cx="1513080" cy="757800"/>
          </a:xfrm>
          <a:prstGeom prst="roundRect">
            <a:avLst>
              <a:gd name="adj" fmla="val 7191"/>
            </a:avLst>
          </a:prstGeom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MIPS Open FPGA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-33480" y="913320"/>
            <a:ext cx="1942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262626"/>
                </a:solidFill>
                <a:latin typeface="Open Sans"/>
                <a:ea typeface="Open Sans"/>
              </a:rPr>
              <a:t>TRAINING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262626"/>
                </a:solidFill>
                <a:latin typeface="Open Sans"/>
                <a:ea typeface="Open Sans"/>
              </a:rPr>
              <a:t>TEACHING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262626"/>
                </a:solidFill>
                <a:latin typeface="Open Sans"/>
                <a:ea typeface="Open Sans"/>
              </a:rPr>
              <a:t>EVALUATION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6153480" y="1725120"/>
            <a:ext cx="1513080" cy="757800"/>
          </a:xfrm>
          <a:prstGeom prst="roundRect">
            <a:avLst>
              <a:gd name="adj" fmla="val 8545"/>
            </a:avLst>
          </a:prstGeom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Verification Suite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8" name="CustomShape 7"/>
          <p:cNvSpPr/>
          <p:nvPr/>
        </p:nvSpPr>
        <p:spPr>
          <a:xfrm>
            <a:off x="8286840" y="1725120"/>
            <a:ext cx="1513080" cy="757800"/>
          </a:xfrm>
          <a:prstGeom prst="roundRect">
            <a:avLst>
              <a:gd name="adj" fmla="val 7191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Developed Cores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9" name="CustomShape 8"/>
          <p:cNvSpPr/>
          <p:nvPr/>
        </p:nvSpPr>
        <p:spPr>
          <a:xfrm>
            <a:off x="10339560" y="1344240"/>
            <a:ext cx="15710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262626"/>
                </a:solidFill>
                <a:latin typeface="Open Sans"/>
                <a:ea typeface="Open Sans"/>
              </a:rPr>
              <a:t>SELL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80" name="CustomShape 9"/>
          <p:cNvSpPr/>
          <p:nvPr/>
        </p:nvSpPr>
        <p:spPr>
          <a:xfrm>
            <a:off x="8285040" y="5661000"/>
            <a:ext cx="1516680" cy="757800"/>
          </a:xfrm>
          <a:prstGeom prst="roundRect">
            <a:avLst>
              <a:gd name="adj" fmla="val 1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SOC Design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1" name="CustomShape 10"/>
          <p:cNvSpPr/>
          <p:nvPr/>
        </p:nvSpPr>
        <p:spPr>
          <a:xfrm>
            <a:off x="6151680" y="3032640"/>
            <a:ext cx="1516680" cy="757800"/>
          </a:xfrm>
          <a:prstGeom prst="roundRect">
            <a:avLst>
              <a:gd name="adj" fmla="val 8545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Certification Partner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2" name="CustomShape 11"/>
          <p:cNvSpPr/>
          <p:nvPr/>
        </p:nvSpPr>
        <p:spPr>
          <a:xfrm>
            <a:off x="222480" y="3032640"/>
            <a:ext cx="1430640" cy="1177560"/>
          </a:xfrm>
          <a:prstGeom prst="roundRect">
            <a:avLst>
              <a:gd name="adj" fmla="val 5335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Students, Universities,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Academics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8285040" y="4347000"/>
            <a:ext cx="1516680" cy="757800"/>
          </a:xfrm>
          <a:prstGeom prst="roundRect">
            <a:avLst>
              <a:gd name="adj" fmla="val 12606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Customer/ 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3rd Party IP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4" name="CustomShape 13"/>
          <p:cNvSpPr/>
          <p:nvPr/>
        </p:nvSpPr>
        <p:spPr>
          <a:xfrm>
            <a:off x="8910360" y="3934080"/>
            <a:ext cx="266400" cy="2970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285" name="Group 14"/>
          <p:cNvGrpSpPr/>
          <p:nvPr/>
        </p:nvGrpSpPr>
        <p:grpSpPr>
          <a:xfrm>
            <a:off x="6151680" y="4347000"/>
            <a:ext cx="1516680" cy="757800"/>
            <a:chOff x="6151680" y="4347000"/>
            <a:chExt cx="1516680" cy="757800"/>
          </a:xfrm>
        </p:grpSpPr>
        <p:sp>
          <p:nvSpPr>
            <p:cNvPr id="286" name="CustomShape 15"/>
            <p:cNvSpPr/>
            <p:nvPr/>
          </p:nvSpPr>
          <p:spPr>
            <a:xfrm>
              <a:off x="6151680" y="4347000"/>
              <a:ext cx="1516680" cy="757800"/>
            </a:xfrm>
            <a:prstGeom prst="roundRect">
              <a:avLst>
                <a:gd name="adj" fmla="val 10000"/>
              </a:avLst>
            </a:prstGeom>
            <a:ln>
              <a:round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200" b="1" strike="noStrike" spc="-1">
                  <a:solidFill>
                    <a:srgbClr val="262626"/>
                  </a:solidFill>
                  <a:latin typeface="Open Sans"/>
                  <a:ea typeface="Open Sans"/>
                </a:rPr>
                <a:t>MIPS Open Certified Core</a:t>
              </a:r>
              <a:endParaRPr lang="en-US" sz="1200" b="0" strike="noStrike" spc="-1">
                <a:latin typeface="Arial"/>
              </a:endParaRPr>
            </a:p>
          </p:txBody>
        </p:sp>
        <p:pic>
          <p:nvPicPr>
            <p:cNvPr id="287" name="Picture 94"/>
            <p:cNvPicPr/>
            <p:nvPr/>
          </p:nvPicPr>
          <p:blipFill>
            <a:blip r:embed="rId3"/>
            <a:stretch/>
          </p:blipFill>
          <p:spPr>
            <a:xfrm>
              <a:off x="6435720" y="4765320"/>
              <a:ext cx="1020240" cy="297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8" name="CustomShape 16"/>
          <p:cNvSpPr/>
          <p:nvPr/>
        </p:nvSpPr>
        <p:spPr>
          <a:xfrm>
            <a:off x="8110440" y="1128960"/>
            <a:ext cx="18601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262626"/>
                </a:solidFill>
                <a:latin typeface="Open Sans"/>
                <a:ea typeface="Open Sans"/>
              </a:rPr>
              <a:t>DESIGN+BUILD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262626"/>
                </a:solidFill>
                <a:latin typeface="Open Sans"/>
                <a:ea typeface="Open Sans"/>
              </a:rPr>
              <a:t>CORE TO SOC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89" name="Graphic 96"/>
          <p:cNvPicPr/>
          <p:nvPr/>
        </p:nvPicPr>
        <p:blipFill>
          <a:blip r:embed="rId4"/>
          <a:stretch/>
        </p:blipFill>
        <p:spPr>
          <a:xfrm rot="10800000">
            <a:off x="2210760" y="3439440"/>
            <a:ext cx="508320" cy="273240"/>
          </a:xfrm>
          <a:prstGeom prst="rect">
            <a:avLst/>
          </a:prstGeom>
          <a:ln>
            <a:noFill/>
          </a:ln>
        </p:spPr>
      </p:pic>
      <p:pic>
        <p:nvPicPr>
          <p:cNvPr id="290" name="Graphic 97"/>
          <p:cNvPicPr/>
          <p:nvPr/>
        </p:nvPicPr>
        <p:blipFill>
          <a:blip r:embed="rId4"/>
          <a:stretch/>
        </p:blipFill>
        <p:spPr>
          <a:xfrm rot="10800000">
            <a:off x="7153920" y="2901600"/>
            <a:ext cx="508320" cy="273240"/>
          </a:xfrm>
          <a:prstGeom prst="rect">
            <a:avLst/>
          </a:prstGeom>
          <a:ln>
            <a:noFill/>
          </a:ln>
        </p:spPr>
      </p:pic>
      <p:pic>
        <p:nvPicPr>
          <p:cNvPr id="291" name="Graphic 100"/>
          <p:cNvPicPr/>
          <p:nvPr/>
        </p:nvPicPr>
        <p:blipFill>
          <a:blip r:embed="rId5"/>
          <a:stretch/>
        </p:blipFill>
        <p:spPr>
          <a:xfrm rot="10800000">
            <a:off x="9235080" y="2917080"/>
            <a:ext cx="508320" cy="273240"/>
          </a:xfrm>
          <a:prstGeom prst="rect">
            <a:avLst/>
          </a:prstGeom>
          <a:ln>
            <a:noFill/>
          </a:ln>
        </p:spPr>
      </p:pic>
      <p:pic>
        <p:nvPicPr>
          <p:cNvPr id="292" name="Picture 102"/>
          <p:cNvPicPr/>
          <p:nvPr/>
        </p:nvPicPr>
        <p:blipFill>
          <a:blip r:embed="rId6"/>
          <a:stretch/>
        </p:blipFill>
        <p:spPr>
          <a:xfrm>
            <a:off x="10107720" y="3074400"/>
            <a:ext cx="574200" cy="861840"/>
          </a:xfrm>
          <a:prstGeom prst="rect">
            <a:avLst/>
          </a:prstGeom>
          <a:ln>
            <a:noFill/>
          </a:ln>
        </p:spPr>
      </p:pic>
      <p:pic>
        <p:nvPicPr>
          <p:cNvPr id="293" name="Graphic 105"/>
          <p:cNvPicPr/>
          <p:nvPr/>
        </p:nvPicPr>
        <p:blipFill>
          <a:blip r:embed="rId5"/>
          <a:stretch/>
        </p:blipFill>
        <p:spPr>
          <a:xfrm rot="10800000">
            <a:off x="9318600" y="5567040"/>
            <a:ext cx="508320" cy="273240"/>
          </a:xfrm>
          <a:prstGeom prst="rect">
            <a:avLst/>
          </a:prstGeom>
          <a:ln>
            <a:noFill/>
          </a:ln>
        </p:spPr>
      </p:pic>
      <p:pic>
        <p:nvPicPr>
          <p:cNvPr id="294" name="Picture 106"/>
          <p:cNvPicPr/>
          <p:nvPr/>
        </p:nvPicPr>
        <p:blipFill>
          <a:blip r:embed="rId7"/>
          <a:stretch/>
        </p:blipFill>
        <p:spPr>
          <a:xfrm>
            <a:off x="10395720" y="317412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295" name="Picture 107"/>
          <p:cNvPicPr/>
          <p:nvPr/>
        </p:nvPicPr>
        <p:blipFill>
          <a:blip r:embed="rId8"/>
          <a:stretch/>
        </p:blipFill>
        <p:spPr>
          <a:xfrm>
            <a:off x="10706040" y="3388680"/>
            <a:ext cx="1364760" cy="545400"/>
          </a:xfrm>
          <a:prstGeom prst="rect">
            <a:avLst/>
          </a:prstGeom>
          <a:ln>
            <a:noFill/>
          </a:ln>
        </p:spPr>
      </p:pic>
      <p:pic>
        <p:nvPicPr>
          <p:cNvPr id="296" name="Picture 109"/>
          <p:cNvPicPr/>
          <p:nvPr/>
        </p:nvPicPr>
        <p:blipFill>
          <a:blip r:embed="rId9"/>
          <a:stretch/>
        </p:blipFill>
        <p:spPr>
          <a:xfrm>
            <a:off x="11792160" y="3508560"/>
            <a:ext cx="377280" cy="377280"/>
          </a:xfrm>
          <a:prstGeom prst="rect">
            <a:avLst/>
          </a:prstGeom>
          <a:ln>
            <a:noFill/>
          </a:ln>
        </p:spPr>
      </p:pic>
      <p:sp>
        <p:nvSpPr>
          <p:cNvPr id="297" name="CustomShape 17"/>
          <p:cNvSpPr/>
          <p:nvPr/>
        </p:nvSpPr>
        <p:spPr>
          <a:xfrm>
            <a:off x="6068520" y="1344240"/>
            <a:ext cx="168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262626"/>
                </a:solidFill>
                <a:latin typeface="Open Sans"/>
                <a:ea typeface="Open Sans"/>
              </a:rPr>
              <a:t>CERTIFICATION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298" name="Group 18"/>
          <p:cNvGrpSpPr/>
          <p:nvPr/>
        </p:nvGrpSpPr>
        <p:grpSpPr>
          <a:xfrm>
            <a:off x="8285040" y="3032640"/>
            <a:ext cx="1516680" cy="757800"/>
            <a:chOff x="8285040" y="3032640"/>
            <a:chExt cx="1516680" cy="757800"/>
          </a:xfrm>
        </p:grpSpPr>
        <p:sp>
          <p:nvSpPr>
            <p:cNvPr id="299" name="CustomShape 19"/>
            <p:cNvSpPr/>
            <p:nvPr/>
          </p:nvSpPr>
          <p:spPr>
            <a:xfrm>
              <a:off x="8285040" y="3032640"/>
              <a:ext cx="1516680" cy="757800"/>
            </a:xfrm>
            <a:prstGeom prst="roundRect">
              <a:avLst>
                <a:gd name="adj" fmla="val 10000"/>
              </a:avLst>
            </a:prstGeom>
            <a:ln>
              <a:round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200" b="1" strike="noStrike" spc="-1">
                  <a:solidFill>
                    <a:srgbClr val="262626"/>
                  </a:solidFill>
                  <a:latin typeface="Open Sans"/>
                  <a:ea typeface="Open Sans"/>
                </a:rPr>
                <a:t>MIPS Open Certified Core</a:t>
              </a:r>
              <a:endParaRPr lang="en-US" sz="1200" b="0" strike="noStrike" spc="-1">
                <a:latin typeface="Arial"/>
              </a:endParaRPr>
            </a:p>
          </p:txBody>
        </p:sp>
        <p:pic>
          <p:nvPicPr>
            <p:cNvPr id="300" name="Picture 115"/>
            <p:cNvPicPr/>
            <p:nvPr/>
          </p:nvPicPr>
          <p:blipFill>
            <a:blip r:embed="rId3"/>
            <a:stretch/>
          </p:blipFill>
          <p:spPr>
            <a:xfrm>
              <a:off x="8593200" y="3450960"/>
              <a:ext cx="1020240" cy="2973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1" name="Graphic 116"/>
          <p:cNvPicPr/>
          <p:nvPr/>
        </p:nvPicPr>
        <p:blipFill>
          <a:blip r:embed="rId4"/>
          <a:stretch/>
        </p:blipFill>
        <p:spPr>
          <a:xfrm rot="10800000">
            <a:off x="7129440" y="4248360"/>
            <a:ext cx="508320" cy="273240"/>
          </a:xfrm>
          <a:prstGeom prst="rect">
            <a:avLst/>
          </a:prstGeom>
          <a:ln>
            <a:noFill/>
          </a:ln>
        </p:spPr>
      </p:pic>
      <p:sp>
        <p:nvSpPr>
          <p:cNvPr id="302" name="CustomShape 20"/>
          <p:cNvSpPr/>
          <p:nvPr/>
        </p:nvSpPr>
        <p:spPr>
          <a:xfrm>
            <a:off x="10366560" y="1725120"/>
            <a:ext cx="1516680" cy="757800"/>
          </a:xfrm>
          <a:prstGeom prst="roundRect">
            <a:avLst>
              <a:gd name="adj" fmla="val 10000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SOC Design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03" name="Graphic 119"/>
          <p:cNvPicPr/>
          <p:nvPr/>
        </p:nvPicPr>
        <p:blipFill>
          <a:blip r:embed="rId5"/>
          <a:stretch/>
        </p:blipFill>
        <p:spPr>
          <a:xfrm rot="10800000">
            <a:off x="11379600" y="2987640"/>
            <a:ext cx="508320" cy="273240"/>
          </a:xfrm>
          <a:prstGeom prst="rect">
            <a:avLst/>
          </a:prstGeom>
          <a:ln>
            <a:noFill/>
          </a:ln>
        </p:spPr>
      </p:pic>
      <p:sp>
        <p:nvSpPr>
          <p:cNvPr id="304" name="CustomShape 21"/>
          <p:cNvSpPr/>
          <p:nvPr/>
        </p:nvSpPr>
        <p:spPr>
          <a:xfrm>
            <a:off x="2584080" y="1128960"/>
            <a:ext cx="2614320" cy="72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262626"/>
                </a:solidFill>
                <a:latin typeface="Open Sans"/>
                <a:ea typeface="Open Sans"/>
              </a:rPr>
              <a:t>DEVELOPMENT</a:t>
            </a:r>
            <a:br/>
            <a:r>
              <a:rPr lang="en-US" sz="1400" b="1" strike="noStrike" spc="-1">
                <a:solidFill>
                  <a:srgbClr val="262626"/>
                </a:solidFill>
                <a:latin typeface="Open Sans"/>
                <a:ea typeface="Open Sans"/>
              </a:rPr>
              <a:t>ARCHITECTURE TO CORE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05" name="CustomShape 22"/>
          <p:cNvSpPr/>
          <p:nvPr/>
        </p:nvSpPr>
        <p:spPr>
          <a:xfrm>
            <a:off x="574560" y="4696920"/>
            <a:ext cx="5749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808080"/>
                </a:solidFill>
                <a:latin typeface="Arial"/>
                <a:ea typeface="DejaVu Sans"/>
              </a:rPr>
              <a:t>Wave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06" name="CustomShape 23"/>
          <p:cNvSpPr/>
          <p:nvPr/>
        </p:nvSpPr>
        <p:spPr>
          <a:xfrm>
            <a:off x="368280" y="4775760"/>
            <a:ext cx="172440" cy="118080"/>
          </a:xfrm>
          <a:prstGeom prst="roundRect">
            <a:avLst>
              <a:gd name="adj" fmla="val 30427"/>
            </a:avLst>
          </a:prstGeom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24"/>
          <p:cNvSpPr/>
          <p:nvPr/>
        </p:nvSpPr>
        <p:spPr>
          <a:xfrm>
            <a:off x="575640" y="4965120"/>
            <a:ext cx="10047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808080"/>
                </a:solidFill>
                <a:latin typeface="Arial"/>
                <a:ea typeface="DejaVu Sans"/>
              </a:rPr>
              <a:t>Developers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08" name="CustomShape 25"/>
          <p:cNvSpPr/>
          <p:nvPr/>
        </p:nvSpPr>
        <p:spPr>
          <a:xfrm>
            <a:off x="368280" y="5043960"/>
            <a:ext cx="172440" cy="118080"/>
          </a:xfrm>
          <a:prstGeom prst="roundRect">
            <a:avLst>
              <a:gd name="adj" fmla="val 30427"/>
            </a:avLst>
          </a:prstGeom>
          <a:solidFill>
            <a:srgbClr val="3C9CD7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26"/>
          <p:cNvSpPr/>
          <p:nvPr/>
        </p:nvSpPr>
        <p:spPr>
          <a:xfrm>
            <a:off x="575280" y="5232960"/>
            <a:ext cx="80064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808080"/>
                </a:solidFill>
                <a:latin typeface="Arial"/>
                <a:ea typeface="DejaVu Sans"/>
              </a:rPr>
              <a:t>Partners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0" name="CustomShape 27"/>
          <p:cNvSpPr/>
          <p:nvPr/>
        </p:nvSpPr>
        <p:spPr>
          <a:xfrm>
            <a:off x="368280" y="5311800"/>
            <a:ext cx="172440" cy="118080"/>
          </a:xfrm>
          <a:prstGeom prst="roundRect">
            <a:avLst>
              <a:gd name="adj" fmla="val 3042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28"/>
          <p:cNvSpPr/>
          <p:nvPr/>
        </p:nvSpPr>
        <p:spPr>
          <a:xfrm>
            <a:off x="575640" y="5500800"/>
            <a:ext cx="511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808080"/>
                </a:solidFill>
                <a:latin typeface="Arial"/>
                <a:ea typeface="DejaVu Sans"/>
              </a:rPr>
              <a:t>SOC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29"/>
          <p:cNvSpPr/>
          <p:nvPr/>
        </p:nvSpPr>
        <p:spPr>
          <a:xfrm>
            <a:off x="368280" y="5579640"/>
            <a:ext cx="172440" cy="118080"/>
          </a:xfrm>
          <a:prstGeom prst="roundRect">
            <a:avLst>
              <a:gd name="adj" fmla="val 30427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30"/>
          <p:cNvSpPr/>
          <p:nvPr/>
        </p:nvSpPr>
        <p:spPr>
          <a:xfrm>
            <a:off x="1893240" y="1170000"/>
            <a:ext cx="360" cy="5033520"/>
          </a:xfrm>
          <a:custGeom>
            <a:avLst/>
            <a:gdLst/>
            <a:ahLst/>
            <a:cxnLst/>
            <a:rect l="l" t="t" r="r" b="b"/>
            <a:pathLst>
              <a:path h="5034579">
                <a:moveTo>
                  <a:pt x="0" y="0"/>
                </a:moveTo>
                <a:lnTo>
                  <a:pt x="0" y="5034579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1"/>
          <p:cNvSpPr/>
          <p:nvPr/>
        </p:nvSpPr>
        <p:spPr>
          <a:xfrm>
            <a:off x="5890320" y="1170000"/>
            <a:ext cx="360" cy="5033520"/>
          </a:xfrm>
          <a:custGeom>
            <a:avLst/>
            <a:gdLst/>
            <a:ahLst/>
            <a:cxnLst/>
            <a:rect l="l" t="t" r="r" b="b"/>
            <a:pathLst>
              <a:path h="5034579">
                <a:moveTo>
                  <a:pt x="0" y="0"/>
                </a:moveTo>
                <a:lnTo>
                  <a:pt x="0" y="5034579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32"/>
          <p:cNvSpPr/>
          <p:nvPr/>
        </p:nvSpPr>
        <p:spPr>
          <a:xfrm>
            <a:off x="10116720" y="1170000"/>
            <a:ext cx="360" cy="5033520"/>
          </a:xfrm>
          <a:custGeom>
            <a:avLst/>
            <a:gdLst/>
            <a:ahLst/>
            <a:cxnLst/>
            <a:rect l="l" t="t" r="r" b="b"/>
            <a:pathLst>
              <a:path h="5034579">
                <a:moveTo>
                  <a:pt x="0" y="0"/>
                </a:moveTo>
                <a:lnTo>
                  <a:pt x="0" y="5034579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33"/>
          <p:cNvSpPr/>
          <p:nvPr/>
        </p:nvSpPr>
        <p:spPr>
          <a:xfrm>
            <a:off x="7971840" y="1170000"/>
            <a:ext cx="360" cy="5033520"/>
          </a:xfrm>
          <a:custGeom>
            <a:avLst/>
            <a:gdLst/>
            <a:ahLst/>
            <a:cxnLst/>
            <a:rect l="l" t="t" r="r" b="b"/>
            <a:pathLst>
              <a:path h="5034579">
                <a:moveTo>
                  <a:pt x="0" y="0"/>
                </a:moveTo>
                <a:lnTo>
                  <a:pt x="0" y="5034579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34"/>
          <p:cNvSpPr/>
          <p:nvPr/>
        </p:nvSpPr>
        <p:spPr>
          <a:xfrm>
            <a:off x="2053440" y="1725120"/>
            <a:ext cx="1187640" cy="757800"/>
          </a:xfrm>
          <a:prstGeom prst="roundRect">
            <a:avLst>
              <a:gd name="adj" fmla="val 8545"/>
            </a:avLst>
          </a:prstGeom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Open Source 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32-/64-bit ISA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DSP/SIMD VZ/MT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8" name="CustomShape 35"/>
          <p:cNvSpPr/>
          <p:nvPr/>
        </p:nvSpPr>
        <p:spPr>
          <a:xfrm>
            <a:off x="3335400" y="1725120"/>
            <a:ext cx="1187640" cy="757800"/>
          </a:xfrm>
          <a:prstGeom prst="roundRect">
            <a:avLst>
              <a:gd name="adj" fmla="val 9898"/>
            </a:avLst>
          </a:prstGeom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Tools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Software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SDK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9" name="CustomShape 36"/>
          <p:cNvSpPr/>
          <p:nvPr/>
        </p:nvSpPr>
        <p:spPr>
          <a:xfrm>
            <a:off x="2393280" y="3032640"/>
            <a:ext cx="1790280" cy="757800"/>
          </a:xfrm>
          <a:prstGeom prst="roundRect">
            <a:avLst>
              <a:gd name="adj" fmla="val 9898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Core Developer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37"/>
          <p:cNvSpPr/>
          <p:nvPr/>
        </p:nvSpPr>
        <p:spPr>
          <a:xfrm>
            <a:off x="2053440" y="4347000"/>
            <a:ext cx="1187640" cy="757800"/>
          </a:xfrm>
          <a:prstGeom prst="roundRect">
            <a:avLst>
              <a:gd name="adj" fmla="val 7191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Partner Tools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Software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SDK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1" name="CustomShape 38"/>
          <p:cNvSpPr/>
          <p:nvPr/>
        </p:nvSpPr>
        <p:spPr>
          <a:xfrm>
            <a:off x="3335400" y="4347000"/>
            <a:ext cx="1187640" cy="757800"/>
          </a:xfrm>
          <a:prstGeom prst="roundRect">
            <a:avLst>
              <a:gd name="adj" fmla="val 12606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Partner</a:t>
            </a:r>
            <a:br/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Design</a:t>
            </a:r>
            <a:br/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Services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22" name="Graphic 139"/>
          <p:cNvPicPr/>
          <p:nvPr/>
        </p:nvPicPr>
        <p:blipFill>
          <a:blip r:embed="rId4"/>
          <a:stretch/>
        </p:blipFill>
        <p:spPr>
          <a:xfrm rot="10800000">
            <a:off x="3920400" y="3439440"/>
            <a:ext cx="508320" cy="273240"/>
          </a:xfrm>
          <a:prstGeom prst="rect">
            <a:avLst/>
          </a:prstGeom>
          <a:ln>
            <a:noFill/>
          </a:ln>
        </p:spPr>
      </p:pic>
      <p:pic>
        <p:nvPicPr>
          <p:cNvPr id="323" name="Graphic 140"/>
          <p:cNvPicPr/>
          <p:nvPr/>
        </p:nvPicPr>
        <p:blipFill>
          <a:blip r:embed="rId4"/>
          <a:stretch/>
        </p:blipFill>
        <p:spPr>
          <a:xfrm rot="10800000">
            <a:off x="5202000" y="3439440"/>
            <a:ext cx="508320" cy="273240"/>
          </a:xfrm>
          <a:prstGeom prst="rect">
            <a:avLst/>
          </a:prstGeom>
          <a:ln>
            <a:noFill/>
          </a:ln>
        </p:spPr>
      </p:pic>
      <p:pic>
        <p:nvPicPr>
          <p:cNvPr id="324" name="Graphic 141"/>
          <p:cNvPicPr/>
          <p:nvPr/>
        </p:nvPicPr>
        <p:blipFill>
          <a:blip r:embed="rId10"/>
          <a:stretch/>
        </p:blipFill>
        <p:spPr>
          <a:xfrm>
            <a:off x="2393280" y="3927960"/>
            <a:ext cx="508320" cy="273240"/>
          </a:xfrm>
          <a:prstGeom prst="rect">
            <a:avLst/>
          </a:prstGeom>
          <a:ln>
            <a:noFill/>
          </a:ln>
        </p:spPr>
      </p:pic>
      <p:pic>
        <p:nvPicPr>
          <p:cNvPr id="325" name="Graphic 143"/>
          <p:cNvPicPr/>
          <p:nvPr/>
        </p:nvPicPr>
        <p:blipFill>
          <a:blip r:embed="rId10"/>
          <a:stretch/>
        </p:blipFill>
        <p:spPr>
          <a:xfrm>
            <a:off x="3674880" y="3927960"/>
            <a:ext cx="508320" cy="273240"/>
          </a:xfrm>
          <a:prstGeom prst="rect">
            <a:avLst/>
          </a:prstGeom>
          <a:ln>
            <a:noFill/>
          </a:ln>
        </p:spPr>
      </p:pic>
      <p:pic>
        <p:nvPicPr>
          <p:cNvPr id="326" name="Graphic 144"/>
          <p:cNvPicPr/>
          <p:nvPr/>
        </p:nvPicPr>
        <p:blipFill>
          <a:blip r:embed="rId5"/>
          <a:stretch/>
        </p:blipFill>
        <p:spPr>
          <a:xfrm rot="5400000">
            <a:off x="4183200" y="3274560"/>
            <a:ext cx="508320" cy="273240"/>
          </a:xfrm>
          <a:prstGeom prst="rect">
            <a:avLst/>
          </a:prstGeom>
          <a:ln>
            <a:noFill/>
          </a:ln>
        </p:spPr>
      </p:pic>
      <p:sp>
        <p:nvSpPr>
          <p:cNvPr id="327" name="CustomShape 39"/>
          <p:cNvSpPr/>
          <p:nvPr/>
        </p:nvSpPr>
        <p:spPr>
          <a:xfrm>
            <a:off x="4689360" y="3032640"/>
            <a:ext cx="1045800" cy="757800"/>
          </a:xfrm>
          <a:prstGeom prst="roundRect">
            <a:avLst>
              <a:gd name="adj" fmla="val 7191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Open Sans"/>
                <a:ea typeface="Open Sans"/>
              </a:rPr>
              <a:t>Developed Cores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3941640" y="212760"/>
            <a:ext cx="78904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FFFFFF"/>
                </a:solidFill>
                <a:latin typeface="Open Sans"/>
                <a:ea typeface="Open Sans"/>
              </a:rPr>
              <a:t>MIPSOpen.com Now Live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29" name="Picture 5"/>
          <p:cNvPicPr/>
          <p:nvPr/>
        </p:nvPicPr>
        <p:blipFill>
          <a:blip r:embed="rId3"/>
          <a:srcRect t="8887" r="1690" b="17809"/>
          <a:stretch/>
        </p:blipFill>
        <p:spPr>
          <a:xfrm>
            <a:off x="102960" y="1091520"/>
            <a:ext cx="11984760" cy="5025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2258280" y="212760"/>
            <a:ext cx="957384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FFFFFF"/>
                </a:solidFill>
                <a:latin typeface="Open Sans"/>
                <a:ea typeface="Open Sans"/>
              </a:rPr>
              <a:t>3 Easy Steps to Download, Innovate, Design &amp; Build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31" name="Picture 1"/>
          <p:cNvPicPr/>
          <p:nvPr/>
        </p:nvPicPr>
        <p:blipFill>
          <a:blip r:embed="rId3"/>
          <a:stretch/>
        </p:blipFill>
        <p:spPr>
          <a:xfrm>
            <a:off x="1114920" y="956160"/>
            <a:ext cx="10346400" cy="522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2258280" y="212760"/>
            <a:ext cx="957384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FFFFFF"/>
                </a:solidFill>
                <a:latin typeface="Open Sans"/>
                <a:ea typeface="Open Sans"/>
              </a:rPr>
              <a:t>MIPSOpen™ Open Use cores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333" name="Picture 3"/>
          <p:cNvPicPr/>
          <p:nvPr/>
        </p:nvPicPr>
        <p:blipFill>
          <a:blip r:embed="rId3"/>
          <a:stretch/>
        </p:blipFill>
        <p:spPr>
          <a:xfrm>
            <a:off x="6309360" y="1188720"/>
            <a:ext cx="5555880" cy="5119920"/>
          </a:xfrm>
          <a:prstGeom prst="rect">
            <a:avLst/>
          </a:prstGeom>
          <a:ln>
            <a:noFill/>
          </a:ln>
        </p:spPr>
      </p:pic>
      <p:sp>
        <p:nvSpPr>
          <p:cNvPr id="334" name="CustomShape 2"/>
          <p:cNvSpPr/>
          <p:nvPr/>
        </p:nvSpPr>
        <p:spPr>
          <a:xfrm>
            <a:off x="179640" y="1258920"/>
            <a:ext cx="5916240" cy="471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>
                <a:solidFill>
                  <a:srgbClr val="000000"/>
                </a:solidFill>
                <a:latin typeface="Open Sans"/>
                <a:ea typeface="Open Sans"/>
              </a:rPr>
              <a:t>MIPS Leading in its class Performance efficient microAptiv Cores</a:t>
            </a:r>
            <a:endParaRPr lang="en-US" sz="20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Improved 5 stage pipeline architecture</a:t>
            </a:r>
            <a:endParaRPr lang="en-US" sz="18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32 GPRs, with up to 16 shadow register sets</a:t>
            </a:r>
            <a:endParaRPr lang="en-US" sz="18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Minimal interrupt latency</a:t>
            </a:r>
            <a:endParaRPr lang="en-US" sz="18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Integrated DSP ASE outperfroms Cortex-M4 </a:t>
            </a:r>
            <a:endParaRPr lang="en-US" sz="18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3.5 CoreMarks/MHz, 1.7DMIPs/MHz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>
                <a:solidFill>
                  <a:srgbClr val="000000"/>
                </a:solidFill>
                <a:latin typeface="Open Sans"/>
                <a:ea typeface="Open Sans"/>
              </a:rPr>
              <a:t>Higher performance &amp; scalability</a:t>
            </a:r>
            <a:endParaRPr lang="en-US" sz="20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Shadow Registers for faster context switching</a:t>
            </a:r>
            <a:endParaRPr lang="en-US" sz="18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Mostly single operation instructions</a:t>
            </a:r>
            <a:endParaRPr lang="en-US" sz="18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Simpler memory addressing modes</a:t>
            </a:r>
            <a:endParaRPr lang="en-US" sz="18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User Defined Instructions (UDI) for custom ISA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Demo: MIPS Components in Action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3708735-095D-4D7A-8AE0-9912ED11B5A3}" type="slidenum">
              <a:rPr lang="en-US" sz="1200" b="0" strike="noStrike" spc="-1">
                <a:solidFill>
                  <a:srgbClr val="8B8B8B"/>
                </a:solidFill>
                <a:latin typeface="Arial"/>
                <a:ea typeface="DejaVu Sans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CDA5694-8D33-468C-B00B-0ABD6D058954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15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High-level view of MIPS Open FPGA system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39" name="Picture 370"/>
          <p:cNvPicPr/>
          <p:nvPr/>
        </p:nvPicPr>
        <p:blipFill>
          <a:blip r:embed="rId2"/>
          <a:stretch/>
        </p:blipFill>
        <p:spPr>
          <a:xfrm>
            <a:off x="651600" y="1401840"/>
            <a:ext cx="10623600" cy="446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59F4289-FAA4-4E86-92F0-0C3CBCA1F20C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MIPS microAptiv UP and its interface options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42" name="Picture 374"/>
          <p:cNvPicPr/>
          <p:nvPr/>
        </p:nvPicPr>
        <p:blipFill>
          <a:blip r:embed="rId2"/>
          <a:stretch/>
        </p:blipFill>
        <p:spPr>
          <a:xfrm>
            <a:off x="6309360" y="1188720"/>
            <a:ext cx="5555880" cy="5119920"/>
          </a:xfrm>
          <a:prstGeom prst="rect">
            <a:avLst/>
          </a:prstGeom>
          <a:ln>
            <a:noFill/>
          </a:ln>
        </p:spPr>
      </p:pic>
      <p:sp>
        <p:nvSpPr>
          <p:cNvPr id="343" name="CustomShape 3"/>
          <p:cNvSpPr/>
          <p:nvPr/>
        </p:nvSpPr>
        <p:spPr>
          <a:xfrm>
            <a:off x="274320" y="1188720"/>
            <a:ext cx="5668560" cy="37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spcBef>
                <a:spcPts val="18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 bus, AHB-Lite, with optional bridge to AXI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8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CorExtend / UDI - User-Defined Instructions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8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Cop2 - an older, more flexible and complicated coprocessor interface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8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ScratchPad RAM, DSPRAM</a:t>
            </a:r>
            <a:endParaRPr lang="en-US" sz="2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8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 block, can be used as fixed-latency memory or high-speed I/O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8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Instruction ScratchPad RAM, ISPRAM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159F96B-1F42-4CDC-BB0B-0478FA55FE75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17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MIPS Open FPGA system bus uses AHB-Lite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46" name="Picture 379"/>
          <p:cNvPicPr/>
          <p:nvPr/>
        </p:nvPicPr>
        <p:blipFill>
          <a:blip r:embed="rId2"/>
          <a:stretch/>
        </p:blipFill>
        <p:spPr>
          <a:xfrm>
            <a:off x="334080" y="1097280"/>
            <a:ext cx="11552400" cy="510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66EEA9D-FBDE-46DE-AF40-90ABAC81C012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18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Other components of MIPS Open FPGA system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457200" y="1188720"/>
            <a:ext cx="10972080" cy="418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Serial loader</a:t>
            </a:r>
            <a:endParaRPr lang="en-US" sz="22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A hardware block that receives a file in Motorola S-Record format, parses it using state machine and writes into a system memory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Slow clock for run-time debug</a:t>
            </a:r>
            <a:endParaRPr lang="en-US" sz="22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A clock divider that allows running the processors with few Hertz frequency</a:t>
            </a:r>
            <a:endParaRPr lang="en-US" sz="2200" b="0" strike="noStrike" spc="-1">
              <a:latin typeface="Arial"/>
            </a:endParaRPr>
          </a:p>
          <a:p>
            <a:pPr marL="648000" lvl="2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Useful to observe cycle behavior of the processor in real time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External SDRAM memory controller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External interrupt controller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Extra wiring to support labs to observe cache and CPU pipeline bypasses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04608DE-5A71-4056-95CB-A786DD7854BE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19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52" name="Group 3"/>
          <p:cNvGrpSpPr/>
          <p:nvPr/>
        </p:nvGrpSpPr>
        <p:grpSpPr>
          <a:xfrm>
            <a:off x="2149123" y="1358814"/>
            <a:ext cx="7693520" cy="4250876"/>
            <a:chOff x="3315240" y="1289520"/>
            <a:chExt cx="4969800" cy="2632680"/>
          </a:xfrm>
        </p:grpSpPr>
        <p:sp>
          <p:nvSpPr>
            <p:cNvPr id="353" name="CustomShape 4"/>
            <p:cNvSpPr/>
            <p:nvPr/>
          </p:nvSpPr>
          <p:spPr>
            <a:xfrm>
              <a:off x="3315240" y="2840480"/>
              <a:ext cx="4969800" cy="10817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7200" b="0" strike="noStrike" spc="-1">
                  <a:solidFill>
                    <a:schemeClr val="tx1"/>
                  </a:solidFill>
                  <a:latin typeface="Open Sans"/>
                  <a:ea typeface="Open Sans"/>
                </a:rPr>
                <a:t>Take a Break</a:t>
              </a:r>
              <a:endParaRPr lang="en-US" sz="7200" b="0" strike="noStrike" spc="-1">
                <a:solidFill>
                  <a:schemeClr val="tx1"/>
                </a:solidFill>
                <a:latin typeface="Arial"/>
              </a:endParaRPr>
            </a:p>
          </p:txBody>
        </p:sp>
        <p:pic>
          <p:nvPicPr>
            <p:cNvPr id="354" name="Picture 10"/>
            <p:cNvPicPr/>
            <p:nvPr/>
          </p:nvPicPr>
          <p:blipFill>
            <a:blip r:embed="rId2"/>
            <a:stretch/>
          </p:blipFill>
          <p:spPr>
            <a:xfrm>
              <a:off x="4030560" y="1289520"/>
              <a:ext cx="3226680" cy="87840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838080" y="1371600"/>
            <a:ext cx="10514520" cy="47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12:30 - 1:15pm Welcome &amp; Introduction </a:t>
            </a:r>
            <a:endParaRPr lang="en-US" sz="2000" b="0" strike="noStrike" spc="-1" dirty="0">
              <a:latin typeface="Arial"/>
            </a:endParaRPr>
          </a:p>
          <a:p>
            <a:pPr marL="228600" indent="-227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1:15 - 1:45pm Demo: MIPS Components in Action</a:t>
            </a:r>
            <a:endParaRPr lang="en-US" sz="2000" b="0" strike="noStrike" spc="-1" dirty="0">
              <a:latin typeface="Arial"/>
            </a:endParaRPr>
          </a:p>
          <a:p>
            <a:pPr marL="228600" indent="-227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1:45 - 2:00pm Break</a:t>
            </a:r>
            <a:endParaRPr lang="en-US" sz="2000" b="0" strike="noStrike" spc="-1" dirty="0">
              <a:latin typeface="Arial"/>
            </a:endParaRPr>
          </a:p>
          <a:p>
            <a:pPr marL="228600" indent="-227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2:00 - 3:30pm Hands-on Labs &amp; Exercises</a:t>
            </a:r>
            <a:endParaRPr lang="en-US" sz="2000" b="0" strike="noStrike" spc="-1" dirty="0">
              <a:latin typeface="Arial"/>
            </a:endParaRPr>
          </a:p>
          <a:p>
            <a:pPr marL="228600" indent="-227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3:30 - 3:45pm Break</a:t>
            </a:r>
            <a:endParaRPr lang="en-US" sz="2000" b="0" strike="noStrike" spc="-1" dirty="0">
              <a:latin typeface="Arial"/>
            </a:endParaRPr>
          </a:p>
          <a:p>
            <a:pPr marL="228600" indent="-227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3:45 - 4:45pm Build Your Own MIPS-based SoC</a:t>
            </a:r>
            <a:endParaRPr lang="en-US" sz="2000" b="0" strike="noStrike" spc="-1" dirty="0">
              <a:latin typeface="Arial"/>
            </a:endParaRPr>
          </a:p>
          <a:p>
            <a:pPr marL="228600" indent="-227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4:45 - 5:15pm Present Your innovation </a:t>
            </a:r>
            <a:endParaRPr lang="en-US" sz="2000" b="0" strike="noStrike" spc="-1" dirty="0">
              <a:latin typeface="Arial"/>
            </a:endParaRPr>
          </a:p>
          <a:p>
            <a:pPr marL="228600" indent="-227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5:15 - 5:30pm Wrap-up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D930B43-5D98-4909-AC0E-89136ED1ED50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Agenda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8B8B8B"/>
                </a:solidFill>
                <a:latin typeface="Open Sans"/>
                <a:ea typeface="Open Sans"/>
              </a:rPr>
              <a:t>Wave Computing © 2019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Hands-on Labs &amp; Exercises</a:t>
            </a:r>
            <a:br/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The workflow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57979A4-C17E-430A-A23F-C9E84757DAE1}" type="slidenum">
              <a:rPr lang="en-US" sz="1200" b="0" strike="noStrike" spc="-1">
                <a:solidFill>
                  <a:srgbClr val="8B8B8B"/>
                </a:solidFill>
                <a:latin typeface="Arial"/>
                <a:ea typeface="DejaVu Sans"/>
              </a:rPr>
              <a:t>20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881BCB2-9469-4C1B-B7BA-EDC9580C918A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21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CustomShape 3"/>
          <p:cNvSpPr/>
          <p:nvPr/>
        </p:nvSpPr>
        <p:spPr>
          <a:xfrm>
            <a:off x="457200" y="1188720"/>
            <a:ext cx="10972080" cy="418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/>
              <a:t>programs/01_light_sensor</a:t>
            </a: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/>
              <a:t>programs/02_interrupts</a:t>
            </a: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/>
              <a:t>programs/03_cache_misses</a:t>
            </a: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/>
              <a:t>programs/04_pipeline_bypasses</a:t>
            </a: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/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/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/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2898720" y="-144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Demo &amp; Hands-on Labs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5415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881BCB2-9469-4C1B-B7BA-EDC9580C918A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22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CustomShape 3"/>
          <p:cNvSpPr/>
          <p:nvPr/>
        </p:nvSpPr>
        <p:spPr>
          <a:xfrm>
            <a:off x="457200" y="1188720"/>
            <a:ext cx="10972080" cy="418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this workshop you will need to connect 3 USB devices (SSD drive, FPGA download cable, USB-to-UART serial cable).  We have a 4 port USB hub if you need one.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Connect the drive to USB port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Reboot or start your laptop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Hit key F12 prior to booting your normal OS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Select external USB drive as the new source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You now have Lubuntu loaded with Intel FPGA Quartus and Xilinx Vivado tools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2898720" y="-144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Housekeeping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2EB9B8A-06D6-435E-8DD2-2338EF7A312F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23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Basic usage using command line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457200" y="1188720"/>
            <a:ext cx="10972080" cy="457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cd ~/mipsopen/boards/de10_lite (or another board)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make all load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Press reset (or KEY 0 on some boards) to reset the processor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default hardcoded program should start to work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cd ~/mipsopen/programs/00_counter (or other program)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make program srecord uart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If computer uses serial connection other than ttyUSB0 (the default), then:</a:t>
            </a:r>
            <a:endParaRPr lang="en-US" sz="2200" b="0" strike="noStrike" spc="-1">
              <a:latin typeface="Arial"/>
            </a:endParaRPr>
          </a:p>
          <a:p>
            <a:pPr marL="673200" lvl="1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make program srecord uart UART=1 (or 2, 3, etc)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program uploaded via USB-to-UART is now running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D8B4BCA-E2AF-4DD6-9BE9-5994F78AF09B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24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Basic usage using synthesis GUI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57200" y="1188720"/>
            <a:ext cx="10972080" cy="418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cd ~/mipsopen /boards/de10_lite (or another board)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Intel FPGA boards, run ./make_project.sh to create a scratch directory </a:t>
            </a:r>
            <a:r>
              <a:rPr lang="en-US" sz="2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project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Run synthesis and FPGA configuration in scratch directory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Press reset (or KEY 0 on some boards) to reset the processor.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default hardcoded program should start to work.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cd ~/mipsopen /programs/00_counter (or other program)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make program srecord uart [UART=0,1,2…]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program uploaded via USB-to-UART is now running.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Integration with Light Sensor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0E8A6F3-96CB-4DA0-AC66-FE7B857B9D2C}" type="slidenum">
              <a:rPr lang="en-US" sz="1200" b="0" strike="noStrike" spc="-1">
                <a:solidFill>
                  <a:srgbClr val="8B8B8B"/>
                </a:solidFill>
                <a:latin typeface="Arial"/>
                <a:ea typeface="DejaVu Sans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447120" y="3657600"/>
            <a:ext cx="1152072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programs/01_light_sensor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E6D305D-4461-4EEB-9D2A-FBE87A2750B8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26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Digilent PmodALS - Ambient Light Sensor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72" name="Picture 405"/>
          <p:cNvPicPr/>
          <p:nvPr/>
        </p:nvPicPr>
        <p:blipFill>
          <a:blip r:embed="rId2"/>
          <a:stretch/>
        </p:blipFill>
        <p:spPr>
          <a:xfrm>
            <a:off x="2103120" y="1064520"/>
            <a:ext cx="7497360" cy="500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C17A5D1-3B1B-409A-8E76-0FAC2550CD8F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27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Connecting Light Sensor to Terasic DE10-Lite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75" name="Picture 409"/>
          <p:cNvPicPr/>
          <p:nvPr/>
        </p:nvPicPr>
        <p:blipFill>
          <a:blip r:embed="rId2"/>
          <a:stretch/>
        </p:blipFill>
        <p:spPr>
          <a:xfrm>
            <a:off x="6309360" y="2169720"/>
            <a:ext cx="5541840" cy="3956040"/>
          </a:xfrm>
          <a:prstGeom prst="rect">
            <a:avLst/>
          </a:prstGeom>
          <a:ln>
            <a:noFill/>
          </a:ln>
        </p:spPr>
      </p:pic>
      <p:pic>
        <p:nvPicPr>
          <p:cNvPr id="376" name="Picture 410"/>
          <p:cNvPicPr/>
          <p:nvPr/>
        </p:nvPicPr>
        <p:blipFill>
          <a:blip r:embed="rId3"/>
          <a:stretch/>
        </p:blipFill>
        <p:spPr>
          <a:xfrm>
            <a:off x="365760" y="2194560"/>
            <a:ext cx="5499360" cy="3931200"/>
          </a:xfrm>
          <a:prstGeom prst="rect">
            <a:avLst/>
          </a:prstGeom>
          <a:ln>
            <a:noFill/>
          </a:ln>
        </p:spPr>
      </p:pic>
      <p:sp>
        <p:nvSpPr>
          <p:cNvPr id="377" name="CustomShape 3"/>
          <p:cNvSpPr/>
          <p:nvPr/>
        </p:nvSpPr>
        <p:spPr>
          <a:xfrm>
            <a:off x="365760" y="1188720"/>
            <a:ext cx="11520720" cy="87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USB-to-UART (needed to upload the program into MIPSfpga SoC): green TX jumper goes into 3</a:t>
            </a:r>
            <a:r>
              <a:rPr lang="en-US" sz="1800" b="0" strike="noStrike" spc="-1" baseline="101000">
                <a:solidFill>
                  <a:srgbClr val="000000"/>
                </a:solidFill>
                <a:latin typeface="Arial"/>
                <a:ea typeface="DejaVu Sans"/>
              </a:rPr>
              <a:t>rd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pin from upper right corner, black GND jumper goes into 6</a:t>
            </a:r>
            <a:r>
              <a:rPr lang="en-US" sz="1800" b="0" strike="noStrike" spc="-1" baseline="101000">
                <a:solidFill>
                  <a:srgbClr val="000000"/>
                </a:solidFill>
                <a:latin typeface="Arial"/>
                <a:ea typeface="DejaVu Sans"/>
              </a:rPr>
              <a:t>th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pin from upper right corner. Light Sensor is connected to the second row of pins as shown with color-coded jumpers.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ECFAB3D-18D0-4692-B6DB-D917C2E043D6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28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Connecting Light Sensor to Digilent Nexys A7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80" name="Picture 415"/>
          <p:cNvPicPr/>
          <p:nvPr/>
        </p:nvPicPr>
        <p:blipFill>
          <a:blip r:embed="rId2"/>
          <a:stretch/>
        </p:blipFill>
        <p:spPr>
          <a:xfrm>
            <a:off x="6667920" y="1303560"/>
            <a:ext cx="4700520" cy="4700520"/>
          </a:xfrm>
          <a:prstGeom prst="rect">
            <a:avLst/>
          </a:prstGeom>
          <a:ln>
            <a:noFill/>
          </a:ln>
        </p:spPr>
      </p:pic>
      <p:pic>
        <p:nvPicPr>
          <p:cNvPr id="381" name="Picture 416"/>
          <p:cNvPicPr/>
          <p:nvPr/>
        </p:nvPicPr>
        <p:blipFill>
          <a:blip r:embed="rId3"/>
          <a:stretch/>
        </p:blipFill>
        <p:spPr>
          <a:xfrm>
            <a:off x="785160" y="1333800"/>
            <a:ext cx="4700520" cy="470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6C85FA1-7694-4D41-B1ED-E10A2022F339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29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SPI Protocol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84" name="Picture 420"/>
          <p:cNvPicPr/>
          <p:nvPr/>
        </p:nvPicPr>
        <p:blipFill>
          <a:blip r:embed="rId2"/>
          <a:stretch/>
        </p:blipFill>
        <p:spPr>
          <a:xfrm>
            <a:off x="1188720" y="2126160"/>
            <a:ext cx="9559440" cy="3674520"/>
          </a:xfrm>
          <a:prstGeom prst="rect">
            <a:avLst/>
          </a:prstGeom>
          <a:ln>
            <a:noFill/>
          </a:ln>
        </p:spPr>
      </p:pic>
      <p:sp>
        <p:nvSpPr>
          <p:cNvPr id="385" name="CustomShape 3"/>
          <p:cNvSpPr/>
          <p:nvPr/>
        </p:nvSpPr>
        <p:spPr>
          <a:xfrm>
            <a:off x="1188720" y="1280160"/>
            <a:ext cx="94176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https://reference.digilentinc.com/pmod:communication_protocols:spi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838080" y="1125020"/>
            <a:ext cx="10514520" cy="49604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8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Workshop Prerequisites</a:t>
            </a:r>
            <a:endParaRPr lang="en-US" sz="1200" b="0" strike="noStrike" spc="-1" dirty="0">
              <a:latin typeface="Arial"/>
            </a:endParaRPr>
          </a:p>
          <a:p>
            <a:pPr marL="8010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Sign up and activate a MIPS Open account - </a:t>
            </a:r>
            <a:r>
              <a:rPr lang="en-US" sz="1100" b="1" u="sng" strike="noStrike" spc="-1" dirty="0">
                <a:solidFill>
                  <a:srgbClr val="39C1CD"/>
                </a:solidFill>
                <a:uFillTx/>
                <a:latin typeface="Arial"/>
                <a:ea typeface="DejaVu Sans"/>
                <a:hlinkClick r:id="rId2"/>
              </a:rPr>
              <a:t>CLICK HERE</a:t>
            </a:r>
            <a:endParaRPr lang="en-US" sz="1100" b="0" strike="noStrike" spc="-1" dirty="0">
              <a:latin typeface="Arial"/>
            </a:endParaRPr>
          </a:p>
          <a:p>
            <a:pPr marL="801000" lvl="1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Accept the License Agreement and request the MIPS Open FPGA package in the downloads section - </a:t>
            </a:r>
            <a:r>
              <a:rPr lang="en-US" sz="1100" b="1" u="sng" strike="noStrike" spc="-1" dirty="0">
                <a:solidFill>
                  <a:srgbClr val="39C1CD"/>
                </a:solidFill>
                <a:uFillTx/>
                <a:latin typeface="Arial"/>
                <a:ea typeface="DejaVu Sans"/>
                <a:hlinkClick r:id="rId3"/>
              </a:rPr>
              <a:t>CLICK HERE</a:t>
            </a:r>
            <a:endParaRPr lang="en-US" sz="1100" b="0" strike="noStrike" spc="-1" dirty="0">
              <a:latin typeface="Arial"/>
            </a:endParaRPr>
          </a:p>
          <a:p>
            <a:pPr marL="801000" lvl="1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A Windows or Linux notebook </a:t>
            </a:r>
            <a:endParaRPr lang="en-US" sz="12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Loaner Hardware</a:t>
            </a:r>
            <a:endParaRPr lang="en-US" sz="12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Altera/Xilinx FPGA Boards</a:t>
            </a:r>
            <a:endParaRPr lang="en-US" sz="12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USB Hub</a:t>
            </a:r>
            <a:endParaRPr lang="en-US" sz="12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Cables</a:t>
            </a:r>
            <a:endParaRPr lang="en-US" sz="12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SSD Drive</a:t>
            </a:r>
            <a:endParaRPr lang="en-US" sz="12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What is included in SSD Drive?</a:t>
            </a:r>
            <a:endParaRPr lang="en-US" sz="12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MIPS Open FPGA – Developer Day package</a:t>
            </a:r>
            <a:endParaRPr lang="en-US" sz="12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Altera Quartus and Xilinx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Open Sans"/>
                <a:ea typeface="Open Sans"/>
              </a:rPr>
              <a:t>Vivado</a:t>
            </a: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 tools</a:t>
            </a:r>
            <a:endParaRPr lang="en-US" sz="12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Housekeeping</a:t>
            </a:r>
            <a:endParaRPr lang="en-US" sz="12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FF0000"/>
                </a:solidFill>
                <a:latin typeface="Open Sans"/>
                <a:ea typeface="Open Sans"/>
              </a:rPr>
              <a:t>Please delete the Altera Quartus and Xilinx </a:t>
            </a:r>
            <a:r>
              <a:rPr lang="en-US" sz="1200" b="0" strike="noStrike" spc="-1" dirty="0" err="1">
                <a:solidFill>
                  <a:srgbClr val="FF0000"/>
                </a:solidFill>
                <a:latin typeface="Open Sans"/>
                <a:ea typeface="Open Sans"/>
              </a:rPr>
              <a:t>Vivado</a:t>
            </a:r>
            <a:r>
              <a:rPr lang="en-US" sz="1200" b="0" strike="noStrike" spc="-1" dirty="0">
                <a:solidFill>
                  <a:srgbClr val="FF0000"/>
                </a:solidFill>
                <a:latin typeface="Open Sans"/>
                <a:ea typeface="Open Sans"/>
              </a:rPr>
              <a:t> tools on the SSD</a:t>
            </a: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!!!</a:t>
            </a:r>
            <a:endParaRPr lang="en-US" sz="12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When you leave the class, please leave the FPGA boards, cables and USB hub.</a:t>
            </a:r>
            <a:endParaRPr lang="en-US" sz="12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The SSD is yours to take home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B1B3635-A44E-41AB-B9FD-BC968878D6C3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Housekeeping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4AF8D23-E8A4-4F1C-898C-B5EB52B6B357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30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Light Sensor SPI interface module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1554480" y="1139040"/>
            <a:ext cx="8777520" cy="41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system_rtl/mfp_pmod_als_spi_receiver.v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89" name="Picture 426"/>
          <p:cNvPicPr/>
          <p:nvPr/>
        </p:nvPicPr>
        <p:blipFill>
          <a:blip r:embed="rId2"/>
          <a:stretch/>
        </p:blipFill>
        <p:spPr>
          <a:xfrm>
            <a:off x="6400800" y="1828800"/>
            <a:ext cx="4486320" cy="4244040"/>
          </a:xfrm>
          <a:prstGeom prst="rect">
            <a:avLst/>
          </a:prstGeom>
          <a:ln>
            <a:noFill/>
          </a:ln>
        </p:spPr>
      </p:pic>
      <p:pic>
        <p:nvPicPr>
          <p:cNvPr id="390" name="Picture 427"/>
          <p:cNvPicPr/>
          <p:nvPr/>
        </p:nvPicPr>
        <p:blipFill>
          <a:blip r:embed="rId3"/>
          <a:stretch/>
        </p:blipFill>
        <p:spPr>
          <a:xfrm>
            <a:off x="1645920" y="1828800"/>
            <a:ext cx="3898800" cy="444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7B1AB34-6311-4BF9-9023-4D0478852E0C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31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Program that does memory-mapped I/O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93" name="Picture 431"/>
          <p:cNvPicPr/>
          <p:nvPr/>
        </p:nvPicPr>
        <p:blipFill>
          <a:blip r:embed="rId2"/>
          <a:stretch/>
        </p:blipFill>
        <p:spPr>
          <a:xfrm>
            <a:off x="1554480" y="1690560"/>
            <a:ext cx="7405920" cy="443520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1554480" y="1139040"/>
            <a:ext cx="6125760" cy="41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programs/01_light_sensor/main.c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F489CA4-EEDF-4DB9-870F-EE9ABB43C432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32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Header that defines uncached I/O addresses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97" name="Picture 436"/>
          <p:cNvPicPr/>
          <p:nvPr/>
        </p:nvPicPr>
        <p:blipFill>
          <a:blip r:embed="rId2"/>
          <a:stretch/>
        </p:blipFill>
        <p:spPr>
          <a:xfrm>
            <a:off x="1463040" y="1691640"/>
            <a:ext cx="8868960" cy="4251240"/>
          </a:xfrm>
          <a:prstGeom prst="rect">
            <a:avLst/>
          </a:prstGeom>
          <a:ln>
            <a:noFill/>
          </a:ln>
        </p:spPr>
      </p:pic>
      <p:sp>
        <p:nvSpPr>
          <p:cNvPr id="398" name="CustomShape 3"/>
          <p:cNvSpPr/>
          <p:nvPr/>
        </p:nvSpPr>
        <p:spPr>
          <a:xfrm>
            <a:off x="1554480" y="1139040"/>
            <a:ext cx="8777520" cy="41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programs/01_light_sensor/mfp_memory_mapped_registers.h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D41EA00-AC84-42FF-9040-F4368473DC37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33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To integrate software and hardware together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1554480" y="1139040"/>
            <a:ext cx="8777520" cy="482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programs/01_light_sensor/main.c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programs/01_light_sensor/mfp_memory_mapped_registers.h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system_rtl/mfp_pmod_als_spi_receiver.v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system_rtl/mfp_ahb_lite_pmod_als.v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system_rtl/mfp_ahb_lite_matrix_config.vh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system_rtl/mfp_ahb_lite_matrix.v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system_rtl/mfp_ahb_lite_matrix_with_loader.v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system_rtl/mfp_system.v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boards/de10_lite/de10_lite.v</a:t>
            </a:r>
            <a:endParaRPr lang="en-US" sz="2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boards/nexys4_ddr/nexys4_ddr.v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9920BF6-5758-4D83-B818-4C240483AD3E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34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Other sensors from Digilent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04" name="Picture 445"/>
          <p:cNvPicPr/>
          <p:nvPr/>
        </p:nvPicPr>
        <p:blipFill>
          <a:blip r:embed="rId2"/>
          <a:stretch/>
        </p:blipFill>
        <p:spPr>
          <a:xfrm>
            <a:off x="1356840" y="1676880"/>
            <a:ext cx="9523800" cy="3808800"/>
          </a:xfrm>
          <a:prstGeom prst="rect">
            <a:avLst/>
          </a:prstGeom>
          <a:ln>
            <a:noFill/>
          </a:ln>
        </p:spPr>
      </p:pic>
      <p:sp>
        <p:nvSpPr>
          <p:cNvPr id="405" name="CustomShape 3"/>
          <p:cNvSpPr/>
          <p:nvPr/>
        </p:nvSpPr>
        <p:spPr>
          <a:xfrm>
            <a:off x="5229720" y="1372680"/>
            <a:ext cx="1655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Keyboard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6" name="CustomShape 4"/>
          <p:cNvSpPr/>
          <p:nvPr/>
        </p:nvSpPr>
        <p:spPr>
          <a:xfrm>
            <a:off x="6962400" y="1371960"/>
            <a:ext cx="2027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Rotary encoder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7" name="CustomShape 5"/>
          <p:cNvSpPr/>
          <p:nvPr/>
        </p:nvSpPr>
        <p:spPr>
          <a:xfrm>
            <a:off x="8085240" y="5316480"/>
            <a:ext cx="3868920" cy="63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4572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Ultrasonic distance sensor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Interrupts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31BF62-ED32-408D-81AE-774020577FF4}" type="slidenum">
              <a:rPr lang="en-US" sz="1200" b="0" strike="noStrike" spc="-1">
                <a:solidFill>
                  <a:srgbClr val="8B8B8B"/>
                </a:solidFill>
                <a:latin typeface="Arial"/>
                <a:ea typeface="DejaVu Sans"/>
              </a:rPr>
              <a:t>35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447120" y="3657600"/>
            <a:ext cx="1152072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programs/02_interrupts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B694729-B645-4016-A7EE-E3814D486C66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36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The action of an I/O interrupt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13" name="TextShape 3"/>
          <p:cNvSpPr txBox="1"/>
          <p:nvPr/>
        </p:nvSpPr>
        <p:spPr>
          <a:xfrm>
            <a:off x="3931920" y="5943600"/>
            <a:ext cx="7701120" cy="28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00" b="0" strike="noStrike" spc="-1">
                <a:latin typeface="Arial"/>
              </a:rPr>
              <a:t>The source of the figure: http://virtualirfan.com/history-of-interrupts</a:t>
            </a:r>
          </a:p>
        </p:txBody>
      </p:sp>
      <p:pic>
        <p:nvPicPr>
          <p:cNvPr id="414" name="Picture 413"/>
          <p:cNvPicPr/>
          <p:nvPr/>
        </p:nvPicPr>
        <p:blipFill>
          <a:blip r:embed="rId2"/>
          <a:stretch/>
        </p:blipFill>
        <p:spPr>
          <a:xfrm>
            <a:off x="2867040" y="1188720"/>
            <a:ext cx="9020160" cy="4663440"/>
          </a:xfrm>
          <a:prstGeom prst="rect">
            <a:avLst/>
          </a:prstGeom>
          <a:ln>
            <a:noFill/>
          </a:ln>
        </p:spPr>
      </p:pic>
      <p:sp>
        <p:nvSpPr>
          <p:cNvPr id="415" name="TextShape 4"/>
          <p:cNvSpPr txBox="1"/>
          <p:nvPr/>
        </p:nvSpPr>
        <p:spPr>
          <a:xfrm>
            <a:off x="365760" y="1828800"/>
            <a:ext cx="2103120" cy="246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200" b="0" strike="noStrike" spc="-1">
                <a:latin typeface="Arial"/>
              </a:rPr>
              <a:t>Interrupts in the exercise are driven by pressing buttons on the 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9D1B1C1-67C0-4480-B243-5DD6970684EB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37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Modifications in hardware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365760" y="1307880"/>
            <a:ext cx="1115568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Connecting buttons to interrupt signals inside system_rtl/mfp_system.v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19" name="Picture 418"/>
          <p:cNvPicPr/>
          <p:nvPr/>
        </p:nvPicPr>
        <p:blipFill>
          <a:blip r:embed="rId2"/>
          <a:stretch/>
        </p:blipFill>
        <p:spPr>
          <a:xfrm>
            <a:off x="1371600" y="2468880"/>
            <a:ext cx="8962560" cy="289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768234D-BCC6-44A3-8410-44A2CAC2A87F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38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Software side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679680" y="1307880"/>
            <a:ext cx="1024128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Default general exception handler in programs/02_interrupts/exceptions.S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23" name="Picture 422"/>
          <p:cNvPicPr/>
          <p:nvPr/>
        </p:nvPicPr>
        <p:blipFill>
          <a:blip r:embed="rId2"/>
          <a:stretch/>
        </p:blipFill>
        <p:spPr>
          <a:xfrm>
            <a:off x="1857960" y="1953720"/>
            <a:ext cx="8200440" cy="417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5E6FF6E-5E8F-4348-804F-30CE5955D4F1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39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Software side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679680" y="1097280"/>
            <a:ext cx="1024128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Custom general exception handler in programs/02_interrupts/main.c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27" name="Picture 426"/>
          <p:cNvPicPr/>
          <p:nvPr/>
        </p:nvPicPr>
        <p:blipFill>
          <a:blip r:embed="rId2"/>
          <a:stretch/>
        </p:blipFill>
        <p:spPr>
          <a:xfrm>
            <a:off x="768240" y="1737360"/>
            <a:ext cx="9747360" cy="438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Welcome &amp; Introduction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C0B732D-92D9-41C1-A8ED-AB1D348AF824}" type="slidenum">
              <a:rPr lang="en-US" sz="1200" b="0" strike="noStrike" spc="-1">
                <a:solidFill>
                  <a:srgbClr val="8B8B8B"/>
                </a:solidFill>
                <a:latin typeface="Arial"/>
                <a:ea typeface="DejaVu Sans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C8A80C2-8634-4118-837E-708B7879B13A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40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Software side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457200" y="1097280"/>
            <a:ext cx="2194560" cy="48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Setting the interrupts in programs/02_interrupts/main.c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31" name="Picture 430"/>
          <p:cNvPicPr/>
          <p:nvPr/>
        </p:nvPicPr>
        <p:blipFill>
          <a:blip r:embed="rId2"/>
          <a:stretch/>
        </p:blipFill>
        <p:spPr>
          <a:xfrm>
            <a:off x="2879280" y="1174320"/>
            <a:ext cx="9007920" cy="540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C850A3E-49FF-4633-BFA6-25CD6DF5194F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41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Software side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2286000" y="1097280"/>
            <a:ext cx="863496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Changes in linker script in programs/02_interrupts/program.ld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35" name="Picture 434"/>
          <p:cNvPicPr/>
          <p:nvPr/>
        </p:nvPicPr>
        <p:blipFill>
          <a:blip r:embed="rId2"/>
          <a:stretch/>
        </p:blipFill>
        <p:spPr>
          <a:xfrm>
            <a:off x="2286000" y="1759320"/>
            <a:ext cx="8250840" cy="445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Observing CPU L1 cache in action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4810585-984D-42D9-A113-4240D91E2D65}" type="slidenum">
              <a:rPr lang="en-US" sz="1200" b="0" strike="noStrike" spc="-1">
                <a:solidFill>
                  <a:srgbClr val="8B8B8B"/>
                </a:solidFill>
                <a:latin typeface="Arial"/>
                <a:ea typeface="DejaVu Sans"/>
              </a:rPr>
              <a:t>42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447120" y="3657600"/>
            <a:ext cx="1152072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programs/03_cache_misses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D3F7B8A-F3FD-4C7F-8CFD-26EFE5474038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43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Causing different patterns of cache misses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41" name="Picture 453"/>
          <p:cNvPicPr/>
          <p:nvPr/>
        </p:nvPicPr>
        <p:blipFill>
          <a:blip r:embed="rId2"/>
          <a:stretch/>
        </p:blipFill>
        <p:spPr>
          <a:xfrm>
            <a:off x="4114800" y="1280160"/>
            <a:ext cx="7437960" cy="4970880"/>
          </a:xfrm>
          <a:prstGeom prst="rect">
            <a:avLst/>
          </a:prstGeom>
          <a:ln>
            <a:noFill/>
          </a:ln>
        </p:spPr>
      </p:pic>
      <p:sp>
        <p:nvSpPr>
          <p:cNvPr id="442" name="CustomShape 3"/>
          <p:cNvSpPr/>
          <p:nvPr/>
        </p:nvSpPr>
        <p:spPr>
          <a:xfrm>
            <a:off x="274320" y="1188720"/>
            <a:ext cx="3931920" cy="429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Caches exploit temporal and spatial locality of instructions and data to improve the processor’s performance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MIPS microAptiv UP core has several cache configurations: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I-cache and D-cache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1, 2, 3 or 4 way set associative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1, 2, 4, 8, 16 KB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MIPS Open Day Package allows to directly observe cache behavior on LED with slow clock feature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3" name="TextShape 4"/>
          <p:cNvSpPr txBox="1"/>
          <p:nvPr/>
        </p:nvSpPr>
        <p:spPr>
          <a:xfrm>
            <a:off x="365760" y="5486400"/>
            <a:ext cx="3931920" cy="64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00" b="0" strike="noStrike" spc="-1">
                <a:latin typeface="Arial"/>
                <a:hlinkClick r:id="rId3"/>
              </a:rPr>
              <a:t>Memory access patterns from Computer Architecture course by David Wentzlaff from Princeton University.  2011.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653FDD-1C1E-40E9-AC28-3CC6897E941B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44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Program with different cache miss patterns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46" name="Picture 458"/>
          <p:cNvPicPr/>
          <p:nvPr/>
        </p:nvPicPr>
        <p:blipFill>
          <a:blip r:embed="rId2"/>
          <a:stretch/>
        </p:blipFill>
        <p:spPr>
          <a:xfrm>
            <a:off x="6564960" y="3997080"/>
            <a:ext cx="5047200" cy="2037240"/>
          </a:xfrm>
          <a:prstGeom prst="rect">
            <a:avLst/>
          </a:prstGeom>
          <a:ln>
            <a:noFill/>
          </a:ln>
        </p:spPr>
      </p:pic>
      <p:pic>
        <p:nvPicPr>
          <p:cNvPr id="447" name="Picture 459"/>
          <p:cNvPicPr/>
          <p:nvPr/>
        </p:nvPicPr>
        <p:blipFill>
          <a:blip r:embed="rId3"/>
          <a:stretch/>
        </p:blipFill>
        <p:spPr>
          <a:xfrm>
            <a:off x="865080" y="2749320"/>
            <a:ext cx="2608920" cy="2827800"/>
          </a:xfrm>
          <a:prstGeom prst="rect">
            <a:avLst/>
          </a:prstGeom>
          <a:ln>
            <a:noFill/>
          </a:ln>
        </p:spPr>
      </p:pic>
      <p:pic>
        <p:nvPicPr>
          <p:cNvPr id="448" name="Picture 460"/>
          <p:cNvPicPr/>
          <p:nvPr/>
        </p:nvPicPr>
        <p:blipFill>
          <a:blip r:embed="rId4"/>
          <a:stretch/>
        </p:blipFill>
        <p:spPr>
          <a:xfrm>
            <a:off x="6309360" y="1414080"/>
            <a:ext cx="5494680" cy="1913400"/>
          </a:xfrm>
          <a:prstGeom prst="rect">
            <a:avLst/>
          </a:prstGeom>
          <a:ln>
            <a:noFill/>
          </a:ln>
        </p:spPr>
      </p:pic>
      <p:sp>
        <p:nvSpPr>
          <p:cNvPr id="449" name="CustomShape 3"/>
          <p:cNvSpPr/>
          <p:nvPr/>
        </p:nvSpPr>
        <p:spPr>
          <a:xfrm>
            <a:off x="731520" y="1334520"/>
            <a:ext cx="5119920" cy="40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programs/02_cache_misses/main.c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97AC1CF-CC56-4D41-B850-F846341AB1CB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45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Modifications in hardware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365760" y="1307880"/>
            <a:ext cx="1115568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Connecting cache miss signals to LED inside system_rtl/mfp_system.v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53" name="Picture 452"/>
          <p:cNvPicPr/>
          <p:nvPr/>
        </p:nvPicPr>
        <p:blipFill>
          <a:blip r:embed="rId2"/>
          <a:stretch/>
        </p:blipFill>
        <p:spPr>
          <a:xfrm>
            <a:off x="365760" y="2194560"/>
            <a:ext cx="11261880" cy="669960"/>
          </a:xfrm>
          <a:prstGeom prst="rect">
            <a:avLst/>
          </a:prstGeom>
          <a:ln>
            <a:noFill/>
          </a:ln>
        </p:spPr>
      </p:pic>
      <p:pic>
        <p:nvPicPr>
          <p:cNvPr id="454" name="Picture 453"/>
          <p:cNvPicPr/>
          <p:nvPr/>
        </p:nvPicPr>
        <p:blipFill>
          <a:blip r:embed="rId3"/>
          <a:stretch/>
        </p:blipFill>
        <p:spPr>
          <a:xfrm>
            <a:off x="365760" y="3091320"/>
            <a:ext cx="9052560" cy="285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9AD5FFA-C936-4ED8-89C4-25900BC7041B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46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Different patterns of cache misses in time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548640" y="1216440"/>
            <a:ext cx="5303520" cy="180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Pattern data: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Miss/Blink, Hit/Nothing, Nothing, Nothing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Miss/Blink, Hit/Nothing, Nothing, Nothing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 . . . . 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58" name="Picture 457"/>
          <p:cNvPicPr/>
          <p:nvPr/>
        </p:nvPicPr>
        <p:blipFill>
          <a:blip r:embed="rId2"/>
          <a:stretch/>
        </p:blipFill>
        <p:spPr>
          <a:xfrm>
            <a:off x="640080" y="3383280"/>
            <a:ext cx="4885920" cy="2437920"/>
          </a:xfrm>
          <a:prstGeom prst="rect">
            <a:avLst/>
          </a:prstGeom>
          <a:ln>
            <a:noFill/>
          </a:ln>
        </p:spPr>
      </p:pic>
      <p:pic>
        <p:nvPicPr>
          <p:cNvPr id="459" name="Picture 458"/>
          <p:cNvPicPr/>
          <p:nvPr/>
        </p:nvPicPr>
        <p:blipFill>
          <a:blip r:embed="rId3"/>
          <a:stretch/>
        </p:blipFill>
        <p:spPr>
          <a:xfrm>
            <a:off x="6583680" y="3383280"/>
            <a:ext cx="4905000" cy="2418840"/>
          </a:xfrm>
          <a:prstGeom prst="rect">
            <a:avLst/>
          </a:prstGeom>
          <a:ln>
            <a:noFill/>
          </a:ln>
        </p:spPr>
      </p:pic>
      <p:sp>
        <p:nvSpPr>
          <p:cNvPr id="460" name="CustomShape 4"/>
          <p:cNvSpPr/>
          <p:nvPr/>
        </p:nvSpPr>
        <p:spPr>
          <a:xfrm>
            <a:off x="6553080" y="1148400"/>
            <a:ext cx="5303520" cy="180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Pattern for data: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Series of 8 misses, then 24 hits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Series of 8 misses, then 24 hits again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Watch for misses because of instructions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Exposing CPU Pipeline Bypasses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D9F1AE3-A3CA-4C77-81D7-241E5A5D213A}" type="slidenum">
              <a:rPr lang="en-US" sz="1200" b="0" strike="noStrike" spc="-1">
                <a:solidFill>
                  <a:srgbClr val="8B8B8B"/>
                </a:solidFill>
                <a:latin typeface="Arial"/>
                <a:ea typeface="DejaVu Sans"/>
              </a:rPr>
              <a:t>47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63" name="CustomShape 3"/>
          <p:cNvSpPr/>
          <p:nvPr/>
        </p:nvSpPr>
        <p:spPr>
          <a:xfrm>
            <a:off x="447120" y="3657600"/>
            <a:ext cx="11520720" cy="54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programs/04_pipeline_bypasses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8E3D712-8D9D-4C9A-9F99-F97F16BE4685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48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Pipeline bypasses and code that exposes them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66" name="Picture 477"/>
          <p:cNvPicPr/>
          <p:nvPr/>
        </p:nvPicPr>
        <p:blipFill>
          <a:blip r:embed="rId2"/>
          <a:stretch/>
        </p:blipFill>
        <p:spPr>
          <a:xfrm>
            <a:off x="1737360" y="1371600"/>
            <a:ext cx="8079120" cy="3108240"/>
          </a:xfrm>
          <a:prstGeom prst="rect">
            <a:avLst/>
          </a:prstGeom>
          <a:ln>
            <a:noFill/>
          </a:ln>
        </p:spPr>
      </p:pic>
      <p:pic>
        <p:nvPicPr>
          <p:cNvPr id="467" name="Picture 478"/>
          <p:cNvPicPr/>
          <p:nvPr/>
        </p:nvPicPr>
        <p:blipFill>
          <a:blip r:embed="rId3"/>
          <a:stretch/>
        </p:blipFill>
        <p:spPr>
          <a:xfrm>
            <a:off x="457200" y="4704120"/>
            <a:ext cx="5352120" cy="1393920"/>
          </a:xfrm>
          <a:prstGeom prst="rect">
            <a:avLst/>
          </a:prstGeom>
          <a:ln>
            <a:noFill/>
          </a:ln>
        </p:spPr>
      </p:pic>
      <p:pic>
        <p:nvPicPr>
          <p:cNvPr id="468" name="Picture 479"/>
          <p:cNvPicPr/>
          <p:nvPr/>
        </p:nvPicPr>
        <p:blipFill>
          <a:blip r:embed="rId4"/>
          <a:stretch/>
        </p:blipFill>
        <p:spPr>
          <a:xfrm>
            <a:off x="5994720" y="4653000"/>
            <a:ext cx="5667840" cy="146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50D742-C530-4693-BDF3-984D179F4E68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49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Modifications in hardware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71" name="Picture 470"/>
          <p:cNvPicPr/>
          <p:nvPr/>
        </p:nvPicPr>
        <p:blipFill>
          <a:blip r:embed="rId2"/>
          <a:stretch/>
        </p:blipFill>
        <p:spPr>
          <a:xfrm>
            <a:off x="2286360" y="2117160"/>
            <a:ext cx="7406640" cy="4262400"/>
          </a:xfrm>
          <a:prstGeom prst="rect">
            <a:avLst/>
          </a:prstGeom>
          <a:ln>
            <a:noFill/>
          </a:ln>
        </p:spPr>
      </p:pic>
      <p:sp>
        <p:nvSpPr>
          <p:cNvPr id="472" name="CustomShape 3"/>
          <p:cNvSpPr/>
          <p:nvPr/>
        </p:nvSpPr>
        <p:spPr>
          <a:xfrm>
            <a:off x="365760" y="1307880"/>
            <a:ext cx="1115568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Connecting pipeline bypass signals to LEDs inside system_rtl/mfp_system.v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941640" y="212760"/>
            <a:ext cx="78904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FFFFFF"/>
                </a:solidFill>
                <a:latin typeface="Open Sans"/>
                <a:ea typeface="Open Sans"/>
              </a:rPr>
              <a:t>MIPS Open Milestones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0" y="3538080"/>
            <a:ext cx="11766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6" name="Picture 2"/>
          <p:cNvPicPr/>
          <p:nvPr/>
        </p:nvPicPr>
        <p:blipFill>
          <a:blip r:embed="rId3"/>
          <a:stretch/>
        </p:blipFill>
        <p:spPr>
          <a:xfrm>
            <a:off x="2782440" y="4321440"/>
            <a:ext cx="2662200" cy="1370520"/>
          </a:xfrm>
          <a:prstGeom prst="rect">
            <a:avLst/>
          </a:prstGeom>
          <a:ln>
            <a:noFill/>
          </a:ln>
        </p:spPr>
      </p:pic>
      <p:pic>
        <p:nvPicPr>
          <p:cNvPr id="197" name="Picture 11"/>
          <p:cNvPicPr/>
          <p:nvPr/>
        </p:nvPicPr>
        <p:blipFill>
          <a:blip r:embed="rId4"/>
          <a:stretch/>
        </p:blipFill>
        <p:spPr>
          <a:xfrm>
            <a:off x="175320" y="1395720"/>
            <a:ext cx="2663640" cy="1370520"/>
          </a:xfrm>
          <a:prstGeom prst="rect">
            <a:avLst/>
          </a:prstGeom>
          <a:ln>
            <a:noFill/>
          </a:ln>
        </p:spPr>
      </p:pic>
      <p:pic>
        <p:nvPicPr>
          <p:cNvPr id="198" name="Picture 12"/>
          <p:cNvPicPr/>
          <p:nvPr/>
        </p:nvPicPr>
        <p:blipFill>
          <a:blip r:embed="rId5"/>
          <a:stretch/>
        </p:blipFill>
        <p:spPr>
          <a:xfrm>
            <a:off x="5117760" y="1385640"/>
            <a:ext cx="2663640" cy="1370520"/>
          </a:xfrm>
          <a:prstGeom prst="rect">
            <a:avLst/>
          </a:prstGeom>
          <a:ln>
            <a:noFill/>
          </a:ln>
        </p:spPr>
      </p:pic>
      <p:grpSp>
        <p:nvGrpSpPr>
          <p:cNvPr id="199" name="Group 3"/>
          <p:cNvGrpSpPr/>
          <p:nvPr/>
        </p:nvGrpSpPr>
        <p:grpSpPr>
          <a:xfrm>
            <a:off x="9041400" y="1385280"/>
            <a:ext cx="2659680" cy="1370520"/>
            <a:chOff x="9041400" y="1385280"/>
            <a:chExt cx="2659680" cy="1370520"/>
          </a:xfrm>
        </p:grpSpPr>
        <p:sp>
          <p:nvSpPr>
            <p:cNvPr id="200" name="CustomShape 4"/>
            <p:cNvSpPr/>
            <p:nvPr/>
          </p:nvSpPr>
          <p:spPr>
            <a:xfrm>
              <a:off x="9041400" y="1385280"/>
              <a:ext cx="2659680" cy="13705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1" name="CustomShape 5"/>
            <p:cNvSpPr/>
            <p:nvPr/>
          </p:nvSpPr>
          <p:spPr>
            <a:xfrm>
              <a:off x="9088560" y="2002680"/>
              <a:ext cx="2474640" cy="649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FFFFFF"/>
                  </a:solidFill>
                  <a:latin typeface="Open Sans"/>
                  <a:ea typeface="Open Sans"/>
                </a:rPr>
                <a:t>Wave Computing and Imperas Introduce New MIPS Open Simulator—MIPSOpenOVPsim™</a:t>
              </a:r>
              <a:endParaRPr lang="en-US" sz="1200" b="0" strike="noStrike" spc="-1">
                <a:latin typeface="Arial"/>
              </a:endParaRPr>
            </a:p>
          </p:txBody>
        </p:sp>
      </p:grpSp>
      <p:sp>
        <p:nvSpPr>
          <p:cNvPr id="202" name="Line 6"/>
          <p:cNvSpPr/>
          <p:nvPr/>
        </p:nvSpPr>
        <p:spPr>
          <a:xfrm>
            <a:off x="1610280" y="2759760"/>
            <a:ext cx="360" cy="746640"/>
          </a:xfrm>
          <a:prstGeom prst="line">
            <a:avLst/>
          </a:prstGeom>
          <a:ln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" name="CustomShape 7"/>
          <p:cNvSpPr/>
          <p:nvPr/>
        </p:nvSpPr>
        <p:spPr>
          <a:xfrm>
            <a:off x="682920" y="3699360"/>
            <a:ext cx="1845720" cy="34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ED7D31"/>
                </a:solidFill>
                <a:latin typeface="Open Sans"/>
                <a:ea typeface="Open Sans"/>
              </a:rPr>
              <a:t>Dec 17</a:t>
            </a:r>
            <a:r>
              <a:rPr lang="en-US" sz="1800" b="0" strike="noStrike" spc="-1" baseline="30000">
                <a:solidFill>
                  <a:srgbClr val="ED7D31"/>
                </a:solidFill>
                <a:latin typeface="Open Sans"/>
                <a:ea typeface="Open Sans"/>
              </a:rPr>
              <a:t>th</a:t>
            </a:r>
            <a:r>
              <a:rPr lang="en-US" sz="1800" b="0" strike="noStrike" spc="-1">
                <a:solidFill>
                  <a:srgbClr val="ED7D31"/>
                </a:solidFill>
                <a:latin typeface="Open Sans"/>
                <a:ea typeface="Open Sans"/>
              </a:rPr>
              <a:t>, 2018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8"/>
          <p:cNvSpPr/>
          <p:nvPr/>
        </p:nvSpPr>
        <p:spPr>
          <a:xfrm>
            <a:off x="1507680" y="3439440"/>
            <a:ext cx="195840" cy="195840"/>
          </a:xfrm>
          <a:prstGeom prst="ellipse">
            <a:avLst/>
          </a:prstGeom>
          <a:solidFill>
            <a:schemeClr val="accent5"/>
          </a:solidFill>
          <a:ln w="2844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9"/>
          <p:cNvSpPr/>
          <p:nvPr/>
        </p:nvSpPr>
        <p:spPr>
          <a:xfrm>
            <a:off x="4121280" y="3580560"/>
            <a:ext cx="360" cy="747000"/>
          </a:xfrm>
          <a:prstGeom prst="line">
            <a:avLst/>
          </a:prstGeom>
          <a:ln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10"/>
          <p:cNvSpPr/>
          <p:nvPr/>
        </p:nvSpPr>
        <p:spPr>
          <a:xfrm>
            <a:off x="4023000" y="3439440"/>
            <a:ext cx="195840" cy="195840"/>
          </a:xfrm>
          <a:prstGeom prst="ellipse">
            <a:avLst/>
          </a:prstGeom>
          <a:solidFill>
            <a:schemeClr val="accent5"/>
          </a:solidFill>
          <a:ln w="2844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Line 11"/>
          <p:cNvSpPr/>
          <p:nvPr/>
        </p:nvSpPr>
        <p:spPr>
          <a:xfrm>
            <a:off x="6448680" y="2759760"/>
            <a:ext cx="360" cy="746640"/>
          </a:xfrm>
          <a:prstGeom prst="line">
            <a:avLst/>
          </a:prstGeom>
          <a:ln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12"/>
          <p:cNvSpPr/>
          <p:nvPr/>
        </p:nvSpPr>
        <p:spPr>
          <a:xfrm>
            <a:off x="6350400" y="3438000"/>
            <a:ext cx="195840" cy="195840"/>
          </a:xfrm>
          <a:prstGeom prst="ellipse">
            <a:avLst/>
          </a:prstGeom>
          <a:solidFill>
            <a:schemeClr val="accent5"/>
          </a:solidFill>
          <a:ln w="2844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Line 13"/>
          <p:cNvSpPr/>
          <p:nvPr/>
        </p:nvSpPr>
        <p:spPr>
          <a:xfrm>
            <a:off x="8574120" y="3561120"/>
            <a:ext cx="360" cy="747000"/>
          </a:xfrm>
          <a:prstGeom prst="line">
            <a:avLst/>
          </a:prstGeom>
          <a:ln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14"/>
          <p:cNvSpPr/>
          <p:nvPr/>
        </p:nvSpPr>
        <p:spPr>
          <a:xfrm>
            <a:off x="8479800" y="3430080"/>
            <a:ext cx="195840" cy="195840"/>
          </a:xfrm>
          <a:prstGeom prst="ellipse">
            <a:avLst/>
          </a:prstGeom>
          <a:solidFill>
            <a:schemeClr val="accent5"/>
          </a:solidFill>
          <a:ln w="2844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15"/>
          <p:cNvSpPr/>
          <p:nvPr/>
        </p:nvSpPr>
        <p:spPr>
          <a:xfrm>
            <a:off x="3106080" y="3049200"/>
            <a:ext cx="2030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ED7D31"/>
                </a:solidFill>
                <a:latin typeface="Open Sans"/>
                <a:ea typeface="Open Sans"/>
              </a:rPr>
              <a:t>Feb 19</a:t>
            </a:r>
            <a:r>
              <a:rPr lang="en-US" sz="1800" b="0" strike="noStrike" spc="-1" baseline="30000">
                <a:solidFill>
                  <a:srgbClr val="ED7D31"/>
                </a:solidFill>
                <a:latin typeface="Open Sans"/>
                <a:ea typeface="Open Sans"/>
              </a:rPr>
              <a:t>th</a:t>
            </a:r>
            <a:r>
              <a:rPr lang="en-US" sz="1800" b="0" strike="noStrike" spc="-1">
                <a:solidFill>
                  <a:srgbClr val="ED7D31"/>
                </a:solidFill>
                <a:latin typeface="Open Sans"/>
                <a:ea typeface="Open Sans"/>
              </a:rPr>
              <a:t>, 2019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2" name="CustomShape 16"/>
          <p:cNvSpPr/>
          <p:nvPr/>
        </p:nvSpPr>
        <p:spPr>
          <a:xfrm>
            <a:off x="9360360" y="3758400"/>
            <a:ext cx="20196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ED7D31"/>
                </a:solidFill>
                <a:latin typeface="Open Sans"/>
                <a:ea typeface="Open Sans"/>
              </a:rPr>
              <a:t>May 30</a:t>
            </a:r>
            <a:r>
              <a:rPr lang="en-US" sz="1800" b="0" strike="noStrike" spc="-1" baseline="30000">
                <a:solidFill>
                  <a:srgbClr val="ED7D31"/>
                </a:solidFill>
                <a:latin typeface="Open Sans"/>
                <a:ea typeface="Open Sans"/>
              </a:rPr>
              <a:t>th</a:t>
            </a:r>
            <a:r>
              <a:rPr lang="en-US" sz="1800" b="0" strike="noStrike" spc="-1">
                <a:solidFill>
                  <a:srgbClr val="ED7D31"/>
                </a:solidFill>
                <a:latin typeface="Open Sans"/>
                <a:ea typeface="Open Sans"/>
              </a:rPr>
              <a:t>, 2019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3" name="CustomShape 17"/>
          <p:cNvSpPr/>
          <p:nvPr/>
        </p:nvSpPr>
        <p:spPr>
          <a:xfrm>
            <a:off x="7334280" y="3011040"/>
            <a:ext cx="2462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ED7D31"/>
                </a:solidFill>
                <a:latin typeface="Open Sans"/>
                <a:ea typeface="Open Sans"/>
              </a:rPr>
              <a:t>May 13</a:t>
            </a:r>
            <a:r>
              <a:rPr lang="en-US" sz="1800" b="0" strike="noStrike" spc="-1" baseline="30000">
                <a:solidFill>
                  <a:srgbClr val="ED7D31"/>
                </a:solidFill>
                <a:latin typeface="Open Sans"/>
                <a:ea typeface="Open Sans"/>
              </a:rPr>
              <a:t>th</a:t>
            </a:r>
            <a:r>
              <a:rPr lang="en-US" sz="1800" b="0" strike="noStrike" spc="-1">
                <a:solidFill>
                  <a:srgbClr val="ED7D31"/>
                </a:solidFill>
                <a:latin typeface="Open Sans"/>
                <a:ea typeface="Open Sans"/>
              </a:rPr>
              <a:t>, 2019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4" name="Line 18"/>
          <p:cNvSpPr/>
          <p:nvPr/>
        </p:nvSpPr>
        <p:spPr>
          <a:xfrm>
            <a:off x="10370160" y="2756160"/>
            <a:ext cx="360" cy="746640"/>
          </a:xfrm>
          <a:prstGeom prst="line">
            <a:avLst/>
          </a:prstGeom>
          <a:ln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9"/>
          <p:cNvSpPr/>
          <p:nvPr/>
        </p:nvSpPr>
        <p:spPr>
          <a:xfrm>
            <a:off x="10272240" y="3434760"/>
            <a:ext cx="195840" cy="195840"/>
          </a:xfrm>
          <a:prstGeom prst="ellipse">
            <a:avLst/>
          </a:prstGeom>
          <a:solidFill>
            <a:schemeClr val="accent5"/>
          </a:solidFill>
          <a:ln w="2844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20"/>
          <p:cNvSpPr/>
          <p:nvPr/>
        </p:nvSpPr>
        <p:spPr>
          <a:xfrm>
            <a:off x="5386680" y="3740040"/>
            <a:ext cx="2019600" cy="36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ED7D31"/>
                </a:solidFill>
                <a:latin typeface="Open Sans"/>
                <a:ea typeface="Open Sans"/>
              </a:rPr>
              <a:t>March 28</a:t>
            </a:r>
            <a:r>
              <a:rPr lang="en-US" sz="1800" b="0" strike="noStrike" spc="-1" baseline="30000">
                <a:solidFill>
                  <a:srgbClr val="ED7D31"/>
                </a:solidFill>
                <a:latin typeface="Open Sans"/>
                <a:ea typeface="Open Sans"/>
              </a:rPr>
              <a:t>th</a:t>
            </a:r>
            <a:r>
              <a:rPr lang="en-US" sz="1800" b="0" strike="noStrike" spc="-1">
                <a:solidFill>
                  <a:srgbClr val="ED7D31"/>
                </a:solidFill>
                <a:latin typeface="Open Sans"/>
                <a:ea typeface="Open Sans"/>
              </a:rPr>
              <a:t>, 2019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17" name="Picture 1"/>
          <p:cNvPicPr/>
          <p:nvPr/>
        </p:nvPicPr>
        <p:blipFill>
          <a:blip r:embed="rId6"/>
          <a:stretch/>
        </p:blipFill>
        <p:spPr>
          <a:xfrm>
            <a:off x="7252920" y="4316040"/>
            <a:ext cx="2661840" cy="1370160"/>
          </a:xfrm>
          <a:prstGeom prst="rect">
            <a:avLst/>
          </a:prstGeom>
          <a:ln>
            <a:noFill/>
          </a:ln>
        </p:spPr>
      </p:pic>
      <p:pic>
        <p:nvPicPr>
          <p:cNvPr id="218" name="Picture 2"/>
          <p:cNvPicPr/>
          <p:nvPr/>
        </p:nvPicPr>
        <p:blipFill>
          <a:blip r:embed="rId7"/>
          <a:stretch/>
        </p:blipFill>
        <p:spPr>
          <a:xfrm>
            <a:off x="9126720" y="1628640"/>
            <a:ext cx="933480" cy="264240"/>
          </a:xfrm>
          <a:prstGeom prst="rect">
            <a:avLst/>
          </a:prstGeom>
          <a:ln>
            <a:noFill/>
          </a:ln>
        </p:spPr>
      </p:pic>
      <p:pic>
        <p:nvPicPr>
          <p:cNvPr id="219" name="Picture 10"/>
          <p:cNvPicPr/>
          <p:nvPr/>
        </p:nvPicPr>
        <p:blipFill>
          <a:blip r:embed="rId8"/>
          <a:stretch/>
        </p:blipFill>
        <p:spPr>
          <a:xfrm>
            <a:off x="10302480" y="1588320"/>
            <a:ext cx="1032840" cy="31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84D2383-F04E-496D-8753-F456D53DB490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50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More pipelining to explore in microAptiv UP core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75" name="Picture 488"/>
          <p:cNvPicPr/>
          <p:nvPr/>
        </p:nvPicPr>
        <p:blipFill>
          <a:blip r:embed="rId2"/>
          <a:stretch/>
        </p:blipFill>
        <p:spPr>
          <a:xfrm>
            <a:off x="6697440" y="1162440"/>
            <a:ext cx="5189040" cy="4963320"/>
          </a:xfrm>
          <a:prstGeom prst="rect">
            <a:avLst/>
          </a:prstGeom>
          <a:ln>
            <a:noFill/>
          </a:ln>
        </p:spPr>
      </p:pic>
      <p:sp>
        <p:nvSpPr>
          <p:cNvPr id="476" name="CustomShape 3"/>
          <p:cNvSpPr/>
          <p:nvPr/>
        </p:nvSpPr>
        <p:spPr>
          <a:xfrm>
            <a:off x="289440" y="1229040"/>
            <a:ext cx="6293520" cy="416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52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GPR – general purpose registers</a:t>
            </a:r>
            <a:endParaRPr lang="en-US" sz="22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DSP – extension for accelerating Digital Signal Processing algorithms</a:t>
            </a:r>
            <a:endParaRPr lang="en-US" sz="2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Such as digital filters, FFT</a:t>
            </a:r>
            <a:endParaRPr lang="en-US" sz="2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Uses light vector operations</a:t>
            </a:r>
            <a:endParaRPr lang="en-US" sz="2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Options for saturation and rounding</a:t>
            </a:r>
            <a:endParaRPr lang="en-US" sz="2200" b="0" strike="noStrike" spc="-1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MDU – Multiply / Divide Unit</a:t>
            </a:r>
            <a:endParaRPr lang="en-US" sz="2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Different area/performance options</a:t>
            </a:r>
            <a:endParaRPr lang="en-US" sz="2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Configurable in MIPS Open core</a:t>
            </a:r>
            <a:endParaRPr lang="en-US" sz="2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Fixed in MIPSfpga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274320" y="5486400"/>
            <a:ext cx="612612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Note: DSP and MDU options are available in full MIPS microAptiv UP core, not in basic configuration of MIPSfpga. User can configure full core and replace core source in MIPSfpga.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E47D9C-5838-411C-AE34-9B464DBC9D19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51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4055F639-D6C1-479D-B753-931F47CA2655}"/>
              </a:ext>
            </a:extLst>
          </p:cNvPr>
          <p:cNvGrpSpPr/>
          <p:nvPr/>
        </p:nvGrpSpPr>
        <p:grpSpPr>
          <a:xfrm>
            <a:off x="2149123" y="1358814"/>
            <a:ext cx="7693520" cy="4250876"/>
            <a:chOff x="3315240" y="1289520"/>
            <a:chExt cx="4969800" cy="2632680"/>
          </a:xfrm>
        </p:grpSpPr>
        <p:sp>
          <p:nvSpPr>
            <p:cNvPr id="8" name="CustomShape 4">
              <a:extLst>
                <a:ext uri="{FF2B5EF4-FFF2-40B4-BE49-F238E27FC236}">
                  <a16:creationId xmlns:a16="http://schemas.microsoft.com/office/drawing/2014/main" id="{EA857259-18A6-435D-803C-E80415C7F843}"/>
                </a:ext>
              </a:extLst>
            </p:cNvPr>
            <p:cNvSpPr/>
            <p:nvPr/>
          </p:nvSpPr>
          <p:spPr>
            <a:xfrm>
              <a:off x="3315240" y="2840480"/>
              <a:ext cx="4969800" cy="108172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7200" b="0" strike="noStrike" spc="-1" dirty="0">
                  <a:solidFill>
                    <a:schemeClr val="tx1"/>
                  </a:solidFill>
                  <a:latin typeface="Open Sans"/>
                  <a:ea typeface="Open Sans"/>
                </a:rPr>
                <a:t>Take a Break</a:t>
              </a:r>
              <a:endParaRPr lang="en-US" sz="7200" b="0" strike="noStrike" spc="-1" dirty="0">
                <a:solidFill>
                  <a:schemeClr val="tx1"/>
                </a:solidFill>
                <a:latin typeface="Arial"/>
              </a:endParaRPr>
            </a:p>
          </p:txBody>
        </p:sp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653A0195-BDD3-49D6-A5FB-ABE6F35FF293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4030560" y="1289520"/>
              <a:ext cx="3226680" cy="87840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Build Your own SoC </a:t>
            </a:r>
          </a:p>
          <a:p>
            <a:pPr algn="ctr"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Present Your Innovation</a:t>
            </a:r>
          </a:p>
          <a:p>
            <a:pPr algn="ctr">
              <a:lnSpc>
                <a:spcPct val="90000"/>
              </a:lnSpc>
            </a:pPr>
            <a:endParaRPr lang="en-US" sz="3600" b="0" strike="noStrike" spc="-1" dirty="0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C0B732D-92D9-41C1-A8ED-AB1D348AF824}" type="slidenum">
              <a:rPr lang="en-US" sz="1200" b="0" strike="noStrike" spc="-1">
                <a:solidFill>
                  <a:srgbClr val="8B8B8B"/>
                </a:solidFill>
                <a:latin typeface="Arial"/>
                <a:ea typeface="DejaVu Sans"/>
              </a:rPr>
              <a:t>52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2300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E47D9C-5838-411C-AE34-9B464DBC9D19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53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9BD93-9326-4D49-BC79-7614135B4706}"/>
              </a:ext>
            </a:extLst>
          </p:cNvPr>
          <p:cNvSpPr txBox="1"/>
          <p:nvPr/>
        </p:nvSpPr>
        <p:spPr>
          <a:xfrm>
            <a:off x="1155843" y="1556535"/>
            <a:ext cx="7068620" cy="169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76318-F481-4803-953D-03132A35D6A6}"/>
              </a:ext>
            </a:extLst>
          </p:cNvPr>
          <p:cNvSpPr txBox="1"/>
          <p:nvPr/>
        </p:nvSpPr>
        <p:spPr>
          <a:xfrm>
            <a:off x="810001" y="4182806"/>
            <a:ext cx="10835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https://www.mipsopen.com/forums/forum/mips-open-developer-day-june-4th-2019/</a:t>
            </a:r>
            <a:endParaRPr lang="en-US" sz="2800" dirty="0"/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82D1F5EB-02E0-44E3-BA0E-522DD86C3C3B}"/>
              </a:ext>
            </a:extLst>
          </p:cNvPr>
          <p:cNvSpPr/>
          <p:nvPr/>
        </p:nvSpPr>
        <p:spPr>
          <a:xfrm>
            <a:off x="2210767" y="1500027"/>
            <a:ext cx="7693520" cy="17466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1" spc="-1" dirty="0">
                <a:solidFill>
                  <a:schemeClr val="tx1"/>
                </a:solidFill>
              </a:rPr>
              <a:t>Build Your own SoC </a:t>
            </a:r>
          </a:p>
          <a:p>
            <a:pPr algn="ctr">
              <a:lnSpc>
                <a:spcPct val="90000"/>
              </a:lnSpc>
            </a:pPr>
            <a:r>
              <a:rPr lang="en-US" sz="4400" b="1" spc="-1" dirty="0">
                <a:solidFill>
                  <a:schemeClr val="tx1"/>
                </a:solidFill>
              </a:rPr>
              <a:t>Present Your Innovation</a:t>
            </a:r>
          </a:p>
        </p:txBody>
      </p:sp>
    </p:spTree>
    <p:extLst>
      <p:ext uri="{BB962C8B-B14F-4D97-AF65-F5344CB8AC3E}">
        <p14:creationId xmlns:p14="http://schemas.microsoft.com/office/powerpoint/2010/main" val="30563394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FC0E55C-78DF-4DC6-BB05-B759839919B2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54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3B759-8F65-4405-B10B-814F8B9CF146}"/>
              </a:ext>
            </a:extLst>
          </p:cNvPr>
          <p:cNvSpPr txBox="1"/>
          <p:nvPr/>
        </p:nvSpPr>
        <p:spPr>
          <a:xfrm>
            <a:off x="945222" y="3491054"/>
            <a:ext cx="10001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https://www.mipsopen.com/forums/forum/mips-open-developer-day-june-4th-2019/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9144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Arial"/>
                <a:ea typeface="DejaVu Sans"/>
              </a:rPr>
              <a:t>Extending CPU with CorExtend interface</a:t>
            </a:r>
            <a:br/>
            <a:r>
              <a:rPr lang="en-US" sz="3200" b="1" strike="noStrike" spc="-1">
                <a:solidFill>
                  <a:srgbClr val="FFFFFF"/>
                </a:solidFill>
                <a:latin typeface="Arial"/>
                <a:ea typeface="DejaVu Sans"/>
              </a:rPr>
              <a:t>UDI – User Defined Instructions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C289BBB-ECA2-441C-85A9-03D0B668EBD1}" type="slidenum">
              <a:rPr lang="en-US" sz="1200" b="0" strike="noStrike" spc="-1">
                <a:solidFill>
                  <a:srgbClr val="8B8B8B"/>
                </a:solidFill>
                <a:latin typeface="Arial"/>
                <a:ea typeface="DejaVu Sans"/>
              </a:rPr>
              <a:t>55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380880" y="1188720"/>
            <a:ext cx="7848000" cy="502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520">
              <a:lnSpc>
                <a:spcPct val="90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Another name for UDI, User-Defined Instructions.</a:t>
            </a:r>
            <a:endParaRPr lang="en-US" sz="22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Easy to use mechanism for adding new instructions</a:t>
            </a:r>
            <a:endParaRPr lang="en-US" sz="22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User implements a custom block in Verilog.</a:t>
            </a:r>
            <a:endParaRPr lang="en-US" sz="22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Instructions read from two general-purpose registers and write back into a specified register.</a:t>
            </a:r>
            <a:endParaRPr lang="en-US" sz="22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The added instructions do not have to stall the pipe.</a:t>
            </a:r>
            <a:endParaRPr lang="en-US" sz="22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The added instructions can stall the pipe if necessary.</a:t>
            </a:r>
            <a:endParaRPr lang="en-US" sz="22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There is a mechanism to kill the instructions in event of a processor exception.</a:t>
            </a:r>
            <a:endParaRPr lang="en-US" sz="22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295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Open Sans"/>
                <a:ea typeface="Open Sans"/>
              </a:rPr>
              <a:t>The block can have internal state and connect to outside logic.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FC0E55C-78DF-4DC6-BB05-B759839919B2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56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An interface option: CorExtend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88" name="Google Shape;101;p19"/>
          <p:cNvPicPr/>
          <p:nvPr/>
        </p:nvPicPr>
        <p:blipFill>
          <a:blip r:embed="rId2"/>
          <a:stretch/>
        </p:blipFill>
        <p:spPr>
          <a:xfrm>
            <a:off x="8869680" y="963720"/>
            <a:ext cx="2925720" cy="538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6B3F3DF-4693-4955-AAEC-745351A54E7C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57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CorExtend block inside the core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91" name="Picture 502"/>
          <p:cNvPicPr/>
          <p:nvPr/>
        </p:nvPicPr>
        <p:blipFill>
          <a:blip r:embed="rId2"/>
          <a:stretch/>
        </p:blipFill>
        <p:spPr>
          <a:xfrm>
            <a:off x="1204200" y="1737360"/>
            <a:ext cx="9676440" cy="4161240"/>
          </a:xfrm>
          <a:prstGeom prst="rect">
            <a:avLst/>
          </a:prstGeom>
          <a:ln>
            <a:noFill/>
          </a:ln>
        </p:spPr>
      </p:pic>
      <p:sp>
        <p:nvSpPr>
          <p:cNvPr id="492" name="CustomShape 3"/>
          <p:cNvSpPr/>
          <p:nvPr/>
        </p:nvSpPr>
        <p:spPr>
          <a:xfrm>
            <a:off x="1188720" y="1188720"/>
            <a:ext cx="96004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http://zatslogic.blogspot.com/2016/01/using-mips-microaptiv-up-processor.html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28787C9-51FB-422B-A984-053BEEF3EE67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58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CorExtend instruction processing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548640" y="1188720"/>
            <a:ext cx="10789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http://zatslogic.blogspot.com/2016/01/using-mips-microaptiv-up-processor.html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96" name="Picture 508"/>
          <p:cNvPicPr/>
          <p:nvPr/>
        </p:nvPicPr>
        <p:blipFill>
          <a:blip r:embed="rId2"/>
          <a:stretch/>
        </p:blipFill>
        <p:spPr>
          <a:xfrm>
            <a:off x="1994760" y="1737360"/>
            <a:ext cx="7514280" cy="426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485C4CC-014E-49A7-9E5F-65F3B52738C4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59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An example of UDI use for multiprocessing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99" name="Picture 512"/>
          <p:cNvPicPr/>
          <p:nvPr/>
        </p:nvPicPr>
        <p:blipFill>
          <a:blip r:embed="rId2"/>
          <a:stretch/>
        </p:blipFill>
        <p:spPr>
          <a:xfrm>
            <a:off x="274320" y="3474720"/>
            <a:ext cx="6467400" cy="2193840"/>
          </a:xfrm>
          <a:prstGeom prst="rect">
            <a:avLst/>
          </a:prstGeom>
          <a:ln>
            <a:noFill/>
          </a:ln>
        </p:spPr>
      </p:pic>
      <p:pic>
        <p:nvPicPr>
          <p:cNvPr id="500" name="Picture 513"/>
          <p:cNvPicPr/>
          <p:nvPr/>
        </p:nvPicPr>
        <p:blipFill>
          <a:blip r:embed="rId3"/>
          <a:stretch/>
        </p:blipFill>
        <p:spPr>
          <a:xfrm>
            <a:off x="7223760" y="1251360"/>
            <a:ext cx="4571280" cy="4403880"/>
          </a:xfrm>
          <a:prstGeom prst="rect">
            <a:avLst/>
          </a:prstGeom>
          <a:ln>
            <a:noFill/>
          </a:ln>
        </p:spPr>
      </p:pic>
      <p:sp>
        <p:nvSpPr>
          <p:cNvPr id="501" name="CustomShape 3"/>
          <p:cNvSpPr/>
          <p:nvPr/>
        </p:nvSpPr>
        <p:spPr>
          <a:xfrm>
            <a:off x="274320" y="1188720"/>
            <a:ext cx="6400080" cy="190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spcBef>
                <a:spcPts val="20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120 cores working on Terasic DE5-Net board with Altera / Intel FPGA</a:t>
            </a:r>
            <a:endParaRPr lang="en-US" sz="2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0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instructions to send messages between the processors in non-coherent mesh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274320" y="5852160"/>
            <a:ext cx="11520720" cy="31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u="sng" strike="noStrike" spc="-1">
                <a:solidFill>
                  <a:srgbClr val="39C1CD"/>
                </a:solidFill>
                <a:uFillTx/>
                <a:latin typeface="Arial"/>
                <a:ea typeface="DejaVu Sans"/>
                <a:hlinkClick r:id="rId4"/>
              </a:rPr>
              <a:t>http://www.isfpga.org/fpga2017/slides/D2_S3_04.pdf</a:t>
            </a:r>
            <a:r>
              <a:rPr lang="en-US" sz="1600" b="0" strike="noStrike" spc="-1">
                <a:solidFill>
                  <a:srgbClr val="39C1CD"/>
                </a:solidFill>
                <a:latin typeface="Arial"/>
                <a:ea typeface="DejaVu Sans"/>
              </a:rPr>
              <a:t> and </a:t>
            </a:r>
            <a:r>
              <a:rPr lang="en-US" sz="1600" b="0" u="sng" strike="noStrike" spc="-1">
                <a:solidFill>
                  <a:srgbClr val="39C1CD"/>
                </a:solidFill>
                <a:uFillTx/>
                <a:latin typeface="Arial"/>
                <a:ea typeface="DejaVu Sans"/>
                <a:hlinkClick r:id="rId5"/>
              </a:rPr>
              <a:t>http://nachiket.github.io/publications/mips_fpga2017.pdf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283680" y="4866120"/>
            <a:ext cx="3839400" cy="1132920"/>
          </a:xfrm>
          <a:prstGeom prst="rect">
            <a:avLst/>
          </a:prstGeom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marL="177840" indent="-176760">
              <a:lnSpc>
                <a:spcPct val="100000"/>
              </a:lnSpc>
              <a:spcAft>
                <a:spcPts val="400"/>
              </a:spcAft>
              <a:buClr>
                <a:srgbClr val="595959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Latest Release 6 Architecture that includes both 32-/64-bit ISA and extensions – DSP, SIMD, VZ, MT for multimedia, automotive, IoT, modem applications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283680" y="2349360"/>
            <a:ext cx="3839400" cy="113292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marL="177840" indent="-176760">
              <a:lnSpc>
                <a:spcPct val="100000"/>
              </a:lnSpc>
              <a:spcAft>
                <a:spcPts val="400"/>
              </a:spcAft>
              <a:buClr>
                <a:srgbClr val="595959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Non-production implementation for teaching, training, evaluation  </a:t>
            </a:r>
            <a:endParaRPr lang="en-US" sz="1400" b="0" strike="noStrike" spc="-1">
              <a:latin typeface="Arial"/>
            </a:endParaRPr>
          </a:p>
          <a:p>
            <a:pPr marL="177840" indent="-176760">
              <a:lnSpc>
                <a:spcPct val="100000"/>
              </a:lnSpc>
              <a:spcAft>
                <a:spcPts val="400"/>
              </a:spcAft>
              <a:buClr>
                <a:srgbClr val="595959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25 hands-on labs</a:t>
            </a:r>
            <a:endParaRPr lang="en-US" sz="1400" b="0" strike="noStrike" spc="-1">
              <a:latin typeface="Arial"/>
            </a:endParaRPr>
          </a:p>
          <a:p>
            <a:pPr marL="177840" indent="-176760">
              <a:lnSpc>
                <a:spcPct val="100000"/>
              </a:lnSpc>
              <a:spcAft>
                <a:spcPts val="400"/>
              </a:spcAft>
              <a:buClr>
                <a:srgbClr val="595959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Preconfigured basic microAptiv core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8044920" y="3588480"/>
            <a:ext cx="3839400" cy="1132920"/>
          </a:xfrm>
          <a:prstGeom prst="rect">
            <a:avLst/>
          </a:prstGeom>
          <a:ln>
            <a:solidFill>
              <a:srgbClr val="175072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marL="177840" indent="-176760">
              <a:lnSpc>
                <a:spcPct val="100000"/>
              </a:lnSpc>
              <a:spcAft>
                <a:spcPts val="400"/>
              </a:spcAft>
              <a:buClr>
                <a:srgbClr val="595959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Verilog Source RTL Package</a:t>
            </a:r>
            <a:endParaRPr lang="en-US" sz="1400" b="0" strike="noStrike" spc="-1">
              <a:latin typeface="Arial"/>
            </a:endParaRPr>
          </a:p>
          <a:p>
            <a:pPr marL="177840" indent="-176760">
              <a:lnSpc>
                <a:spcPct val="100000"/>
              </a:lnSpc>
              <a:spcAft>
                <a:spcPts val="400"/>
              </a:spcAft>
              <a:buClr>
                <a:srgbClr val="595959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Includes microAptiv Microprocessor &amp; Microcontroller cores</a:t>
            </a:r>
            <a:endParaRPr lang="en-US" sz="1400" b="0" strike="noStrike" spc="-1">
              <a:latin typeface="Arial"/>
            </a:endParaRPr>
          </a:p>
          <a:p>
            <a:pPr marL="177840" indent="-176760">
              <a:lnSpc>
                <a:spcPct val="100000"/>
              </a:lnSpc>
              <a:spcAft>
                <a:spcPts val="400"/>
              </a:spcAft>
              <a:buClr>
                <a:srgbClr val="595959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Ideal for battery-powered applications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8044920" y="1142280"/>
            <a:ext cx="3839400" cy="113508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/>
          <a:lstStyle/>
          <a:p>
            <a:pPr marL="177840" indent="-176760">
              <a:lnSpc>
                <a:spcPct val="100000"/>
              </a:lnSpc>
              <a:spcAft>
                <a:spcPts val="400"/>
              </a:spcAft>
              <a:buClr>
                <a:srgbClr val="595959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Integrated Development Environment</a:t>
            </a:r>
            <a:endParaRPr lang="en-US" sz="1400" b="0" strike="noStrike" spc="-1">
              <a:latin typeface="Arial"/>
            </a:endParaRPr>
          </a:p>
          <a:p>
            <a:pPr marL="177840" indent="-176760">
              <a:lnSpc>
                <a:spcPct val="100000"/>
              </a:lnSpc>
              <a:spcAft>
                <a:spcPts val="400"/>
              </a:spcAft>
              <a:buClr>
                <a:srgbClr val="595959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Includes both Embedded RTOS &amp; </a:t>
            </a:r>
            <a:br/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Linux editions </a:t>
            </a:r>
            <a:endParaRPr lang="en-US" sz="1400" b="0" strike="noStrike" spc="-1">
              <a:latin typeface="Arial"/>
            </a:endParaRPr>
          </a:p>
          <a:p>
            <a:pPr marL="177840" indent="-176760">
              <a:lnSpc>
                <a:spcPct val="100000"/>
              </a:lnSpc>
              <a:spcAft>
                <a:spcPts val="400"/>
              </a:spcAft>
              <a:buClr>
                <a:srgbClr val="595959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Extensible framework for 3</a:t>
            </a:r>
            <a:r>
              <a:rPr lang="en-US" sz="1400" b="0" strike="noStrike" spc="-1" baseline="30000">
                <a:solidFill>
                  <a:srgbClr val="595959"/>
                </a:solidFill>
                <a:latin typeface="Open Sans"/>
                <a:ea typeface="Open Sans"/>
              </a:rPr>
              <a:t>rd</a:t>
            </a:r>
            <a:r>
              <a:rPr lang="en-US" sz="1400" b="0" strike="noStrike" spc="-1">
                <a:solidFill>
                  <a:srgbClr val="595959"/>
                </a:solidFill>
                <a:latin typeface="Open Sans"/>
                <a:ea typeface="Open Sans"/>
              </a:rPr>
              <a:t> party tools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5464080" y="1119600"/>
            <a:ext cx="2489040" cy="1125360"/>
          </a:xfrm>
          <a:custGeom>
            <a:avLst/>
            <a:gdLst/>
            <a:ahLst/>
            <a:cxnLst/>
            <a:rect l="l" t="t" r="r" b="b"/>
            <a:pathLst>
              <a:path w="2490198" h="1126276">
                <a:moveTo>
                  <a:pt x="0" y="0"/>
                </a:moveTo>
                <a:lnTo>
                  <a:pt x="2490198" y="0"/>
                </a:lnTo>
                <a:lnTo>
                  <a:pt x="2490198" y="1126276"/>
                </a:lnTo>
                <a:lnTo>
                  <a:pt x="0" y="112627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106560" tIns="106560" rIns="106560" bIns="106560" anchor="ctr"/>
          <a:lstStyle/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lang="en-US" sz="2400" b="0" strike="noStrike" spc="-1">
                <a:solidFill>
                  <a:srgbClr val="FFFFFF"/>
                </a:solidFill>
                <a:latin typeface="Open Sans"/>
                <a:ea typeface="Open Sans"/>
              </a:rPr>
              <a:t>MIPS Open Tools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6811920" y="4857840"/>
            <a:ext cx="1113840" cy="11253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26" name="CustomShape 7"/>
          <p:cNvSpPr/>
          <p:nvPr/>
        </p:nvSpPr>
        <p:spPr>
          <a:xfrm>
            <a:off x="4237560" y="2349720"/>
            <a:ext cx="2489040" cy="1125360"/>
          </a:xfrm>
          <a:custGeom>
            <a:avLst/>
            <a:gdLst/>
            <a:ahLst/>
            <a:cxnLst/>
            <a:rect l="l" t="t" r="r" b="b"/>
            <a:pathLst>
              <a:path w="2490198" h="1126276">
                <a:moveTo>
                  <a:pt x="0" y="0"/>
                </a:moveTo>
                <a:lnTo>
                  <a:pt x="2490198" y="0"/>
                </a:lnTo>
                <a:lnTo>
                  <a:pt x="2490198" y="1126276"/>
                </a:lnTo>
                <a:lnTo>
                  <a:pt x="0" y="112627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1163446"/>
              <a:satOff val="-7967"/>
              <a:lumOff val="1372"/>
              <a:alphaOff val="0"/>
            </a:schemeClr>
          </a:fillRef>
          <a:effectRef idx="3">
            <a:schemeClr val="accent2">
              <a:hueOff val="-1163446"/>
              <a:satOff val="-7967"/>
              <a:lumOff val="1372"/>
              <a:alphaOff val="0"/>
            </a:schemeClr>
          </a:effectRef>
          <a:fontRef idx="minor"/>
        </p:style>
        <p:txBody>
          <a:bodyPr lIns="106560" tIns="106560" rIns="106560" bIns="106560" anchor="ctr"/>
          <a:lstStyle/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lang="en-US" sz="2400" b="0" strike="noStrike" spc="-1">
                <a:solidFill>
                  <a:srgbClr val="FFFFFF"/>
                </a:solidFill>
                <a:latin typeface="Open Sans"/>
                <a:ea typeface="Open Sans"/>
              </a:rPr>
              <a:t>MIPS Open FPGA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4237560" y="3603960"/>
            <a:ext cx="1113840" cy="11253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3">
            <a:schemeClr val="accent2">
              <a:hueOff val="-1163446"/>
              <a:satOff val="-7967"/>
              <a:lumOff val="1372"/>
              <a:alphaOff val="0"/>
            </a:schemeClr>
          </a:effectRef>
          <a:fontRef idx="minor"/>
        </p:style>
      </p:sp>
      <p:sp>
        <p:nvSpPr>
          <p:cNvPr id="228" name="CustomShape 9"/>
          <p:cNvSpPr/>
          <p:nvPr/>
        </p:nvSpPr>
        <p:spPr>
          <a:xfrm>
            <a:off x="5436720" y="3593520"/>
            <a:ext cx="2489040" cy="1125360"/>
          </a:xfrm>
          <a:custGeom>
            <a:avLst/>
            <a:gdLst/>
            <a:ahLst/>
            <a:cxnLst/>
            <a:rect l="l" t="t" r="r" b="b"/>
            <a:pathLst>
              <a:path w="2490198" h="1126276">
                <a:moveTo>
                  <a:pt x="0" y="0"/>
                </a:moveTo>
                <a:lnTo>
                  <a:pt x="2490198" y="0"/>
                </a:lnTo>
                <a:lnTo>
                  <a:pt x="2490198" y="1126276"/>
                </a:lnTo>
                <a:lnTo>
                  <a:pt x="0" y="11262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3">
            <a:schemeClr val="accent2">
              <a:hueOff val="-2326891"/>
              <a:satOff val="-15933"/>
              <a:lumOff val="2745"/>
              <a:alphaOff val="0"/>
            </a:schemeClr>
          </a:effectRef>
          <a:fontRef idx="minor"/>
        </p:style>
        <p:txBody>
          <a:bodyPr lIns="106560" tIns="106560" rIns="106560" bIns="106560" anchor="ctr"/>
          <a:lstStyle/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lang="en-US" sz="2400" b="0" strike="noStrike" spc="-1">
                <a:solidFill>
                  <a:srgbClr val="FFFFFF"/>
                </a:solidFill>
                <a:latin typeface="Open Sans"/>
                <a:ea typeface="Open Sans"/>
              </a:rPr>
              <a:t>MIPS Open Cores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9" name="CustomShape 10"/>
          <p:cNvSpPr/>
          <p:nvPr/>
        </p:nvSpPr>
        <p:spPr>
          <a:xfrm>
            <a:off x="6839280" y="2356920"/>
            <a:ext cx="1113840" cy="11253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3">
            <a:schemeClr val="accent2">
              <a:hueOff val="-2326891"/>
              <a:satOff val="-15933"/>
              <a:lumOff val="2745"/>
              <a:alphaOff val="0"/>
            </a:schemeClr>
          </a:effectRef>
          <a:fontRef idx="minor"/>
        </p:style>
      </p:sp>
      <p:sp>
        <p:nvSpPr>
          <p:cNvPr id="230" name="CustomShape 11"/>
          <p:cNvSpPr/>
          <p:nvPr/>
        </p:nvSpPr>
        <p:spPr>
          <a:xfrm>
            <a:off x="4237560" y="4843800"/>
            <a:ext cx="2489040" cy="1125360"/>
          </a:xfrm>
          <a:custGeom>
            <a:avLst/>
            <a:gdLst/>
            <a:ahLst/>
            <a:cxnLst/>
            <a:rect l="l" t="t" r="r" b="b"/>
            <a:pathLst>
              <a:path w="2490198" h="1126276">
                <a:moveTo>
                  <a:pt x="0" y="0"/>
                </a:moveTo>
                <a:lnTo>
                  <a:pt x="2490198" y="0"/>
                </a:lnTo>
                <a:lnTo>
                  <a:pt x="2490198" y="1126276"/>
                </a:lnTo>
                <a:lnTo>
                  <a:pt x="0" y="112627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3490337"/>
              <a:satOff val="-23900"/>
              <a:lumOff val="4117"/>
              <a:alphaOff val="0"/>
            </a:schemeClr>
          </a:fillRef>
          <a:effectRef idx="3">
            <a:schemeClr val="accent2">
              <a:hueOff val="-3490337"/>
              <a:satOff val="-23900"/>
              <a:lumOff val="4117"/>
              <a:alphaOff val="0"/>
            </a:schemeClr>
          </a:effectRef>
          <a:fontRef idx="minor"/>
        </p:style>
        <p:txBody>
          <a:bodyPr lIns="106560" tIns="106560" rIns="106560" bIns="106560" anchor="ctr"/>
          <a:lstStyle/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lang="en-US" sz="2400" b="0" strike="noStrike" spc="-1">
                <a:solidFill>
                  <a:srgbClr val="FFFFFF"/>
                </a:solidFill>
                <a:latin typeface="Open Sans"/>
                <a:ea typeface="Open Sans"/>
              </a:rPr>
              <a:t>MIPS Open Architecture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31" name="CustomShape 12"/>
          <p:cNvSpPr/>
          <p:nvPr/>
        </p:nvSpPr>
        <p:spPr>
          <a:xfrm>
            <a:off x="4237560" y="1124640"/>
            <a:ext cx="1113840" cy="112536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3">
            <a:schemeClr val="accent2">
              <a:hueOff val="-3490337"/>
              <a:satOff val="-23900"/>
              <a:lumOff val="4117"/>
              <a:alphaOff val="0"/>
            </a:schemeClr>
          </a:effectRef>
          <a:fontRef idx="minor"/>
        </p:style>
      </p:sp>
      <p:sp>
        <p:nvSpPr>
          <p:cNvPr id="232" name="CustomShape 13"/>
          <p:cNvSpPr/>
          <p:nvPr/>
        </p:nvSpPr>
        <p:spPr>
          <a:xfrm>
            <a:off x="3941640" y="212760"/>
            <a:ext cx="78904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FFFFFF"/>
                </a:solidFill>
                <a:latin typeface="Open Sans"/>
                <a:ea typeface="Open Sans"/>
              </a:rPr>
              <a:t>MIPS Open Components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77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path="M -0.02253 4.44444E-6 L 1.66667E-6 -4.44444E-6">
                                      <p:cBhvr>
                                        <p:cTn id="15" dur="77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7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77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path="M 0.0194 -1.48148E-6 L 8.33333E-7 -1.48148E-6">
                                      <p:cBhvr>
                                        <p:cTn id="27" dur="77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77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path="M -0.02253 4.44444E-6 L 1.66667E-6 -4.44444E-6">
                                      <p:cBhvr>
                                        <p:cTn id="39" dur="77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1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77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path="M 0.0194 -1.48148E-6 L 8.33333E-7 -1.48148E-6">
                                      <p:cBhvr>
                                        <p:cTn id="51" dur="77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Arial"/>
                <a:ea typeface="DejaVu Sans"/>
              </a:rPr>
              <a:t>A proof of concept using CorExtend for AI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10EA2C8-0C9C-4CF3-95ED-9E37A4618739}" type="slidenum">
              <a:rPr lang="en-US" sz="1200" b="0" strike="noStrike" spc="-1">
                <a:solidFill>
                  <a:srgbClr val="8B8B8B"/>
                </a:solidFill>
                <a:latin typeface="Arial"/>
                <a:ea typeface="DejaVu Sans"/>
              </a:rPr>
              <a:t>60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16250A6-684C-4217-8ABB-FB6F6AD309B3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61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A proof of concept using CorExtend for AI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721080" y="1259280"/>
            <a:ext cx="9915480" cy="48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Analyze an AI algorithm</a:t>
            </a:r>
            <a:endParaRPr lang="en-US" sz="2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Define a formula to compute in hardware</a:t>
            </a:r>
            <a:endParaRPr lang="en-US" sz="2200" b="0" strike="noStrike" spc="-1">
              <a:latin typeface="Arial"/>
            </a:endParaRPr>
          </a:p>
          <a:p>
            <a:pPr marL="432000" lvl="1" indent="-21564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D0 * W0 + D1 * W1 + D2 * W2 + D3 * W3</a:t>
            </a:r>
            <a:endParaRPr lang="en-US" sz="2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Define the format of CorExtend instructions to accelerate the computation</a:t>
            </a:r>
            <a:endParaRPr lang="en-US" sz="2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 a custom CorExtend block</a:t>
            </a:r>
            <a:endParaRPr lang="en-US" sz="2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 a set of C macros for the programming convenience</a:t>
            </a:r>
            <a:endParaRPr lang="en-US" sz="2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 two implementations of the algorithm</a:t>
            </a:r>
            <a:endParaRPr lang="en-US" sz="2200" b="0" strike="noStrike" spc="-1">
              <a:latin typeface="Arial"/>
            </a:endParaRPr>
          </a:p>
          <a:p>
            <a:pPr marL="432000" lvl="1" indent="-21564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Pure software</a:t>
            </a:r>
            <a:endParaRPr lang="en-US" sz="2200" b="0" strike="noStrike" spc="-1">
              <a:latin typeface="Arial"/>
            </a:endParaRPr>
          </a:p>
          <a:p>
            <a:pPr marL="432000" lvl="1" indent="-21564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Mixed software-hardware</a:t>
            </a:r>
            <a:endParaRPr lang="en-US" sz="2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Analyze the generated assembly code</a:t>
            </a:r>
            <a:endParaRPr lang="en-US" sz="22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Run the comparison benchmark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09ED172-42A6-4430-99CB-F51F2E1ECE42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62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A test example: the algorithm in software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10" name="Google Shape;181;p25"/>
          <p:cNvPicPr/>
          <p:nvPr/>
        </p:nvPicPr>
        <p:blipFill>
          <a:blip r:embed="rId2"/>
          <a:stretch/>
        </p:blipFill>
        <p:spPr>
          <a:xfrm>
            <a:off x="2226240" y="1104480"/>
            <a:ext cx="7740360" cy="506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BD32FBB-9DB1-4EBB-9CFB-4306C74C9F7E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63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Three formats of UDI instructions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1554480" y="1126800"/>
            <a:ext cx="9052200" cy="6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Three formats of UDI instructions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14" name="Google Shape;187;p26"/>
          <p:cNvPicPr/>
          <p:nvPr/>
        </p:nvPicPr>
        <p:blipFill>
          <a:blip r:embed="rId2"/>
          <a:stretch/>
        </p:blipFill>
        <p:spPr>
          <a:xfrm>
            <a:off x="1554480" y="1960560"/>
            <a:ext cx="9052200" cy="1069560"/>
          </a:xfrm>
          <a:prstGeom prst="rect">
            <a:avLst/>
          </a:prstGeom>
          <a:ln>
            <a:noFill/>
          </a:ln>
        </p:spPr>
      </p:pic>
      <p:sp>
        <p:nvSpPr>
          <p:cNvPr id="515" name="CustomShape 4"/>
          <p:cNvSpPr/>
          <p:nvPr/>
        </p:nvSpPr>
        <p:spPr>
          <a:xfrm>
            <a:off x="1590120" y="3232800"/>
            <a:ext cx="4244760" cy="181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</a:pP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Arial"/>
              </a:rPr>
              <a:t>UDIop</a:t>
            </a:r>
            <a:r>
              <a:rPr lang="en-US" sz="2200" b="0" strike="noStrike" spc="-1" baseline="-25000">
                <a:solidFill>
                  <a:srgbClr val="0000FF"/>
                </a:solidFill>
                <a:latin typeface="Arial"/>
                <a:ea typeface="Arial"/>
              </a:rPr>
              <a:t>[3:0]</a:t>
            </a: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Arial"/>
              </a:rPr>
              <a:t>  rs, rt, rd, imm5</a:t>
            </a:r>
            <a:r>
              <a:rPr lang="en-US" sz="2200" b="0" strike="noStrike" spc="-1" baseline="-25000">
                <a:solidFill>
                  <a:srgbClr val="0000FF"/>
                </a:solidFill>
                <a:latin typeface="Arial"/>
                <a:ea typeface="Arial"/>
              </a:rPr>
              <a:t>10:6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Arial"/>
              </a:rPr>
              <a:t>UDIop</a:t>
            </a:r>
            <a:r>
              <a:rPr lang="en-US" sz="2200" b="0" strike="noStrike" spc="-1" baseline="-25000">
                <a:solidFill>
                  <a:srgbClr val="0000FF"/>
                </a:solidFill>
                <a:latin typeface="Arial"/>
                <a:ea typeface="Arial"/>
              </a:rPr>
              <a:t>[3:0]</a:t>
            </a: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Arial"/>
              </a:rPr>
              <a:t>  rs, rt, imm10</a:t>
            </a:r>
            <a:r>
              <a:rPr lang="en-US" sz="2200" b="0" strike="noStrike" spc="-1" baseline="-25000">
                <a:solidFill>
                  <a:srgbClr val="0000FF"/>
                </a:solidFill>
                <a:latin typeface="Arial"/>
                <a:ea typeface="Arial"/>
              </a:rPr>
              <a:t>15:6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Arial"/>
              </a:rPr>
              <a:t>UDIop</a:t>
            </a:r>
            <a:r>
              <a:rPr lang="en-US" sz="2200" b="0" strike="noStrike" spc="-1" baseline="-25000">
                <a:solidFill>
                  <a:srgbClr val="0000FF"/>
                </a:solidFill>
                <a:latin typeface="Arial"/>
                <a:ea typeface="Arial"/>
              </a:rPr>
              <a:t>[3:0]</a:t>
            </a: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Arial"/>
              </a:rPr>
              <a:t>  rs, imm15</a:t>
            </a:r>
            <a:r>
              <a:rPr lang="en-US" sz="2200" b="0" strike="noStrike" spc="-1" baseline="-25000">
                <a:solidFill>
                  <a:srgbClr val="0000FF"/>
                </a:solidFill>
                <a:latin typeface="Arial"/>
                <a:ea typeface="Arial"/>
              </a:rPr>
              <a:t>20:6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516" name="CustomShape 5"/>
          <p:cNvSpPr/>
          <p:nvPr/>
        </p:nvSpPr>
        <p:spPr>
          <a:xfrm>
            <a:off x="1554480" y="5336640"/>
            <a:ext cx="9052200" cy="69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  <a:spcAft>
                <a:spcPts val="1599"/>
              </a:spcAf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You can make up to 19 bit immediate by reducing the number of UDI instructions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6361560" y="3273480"/>
            <a:ext cx="4245120" cy="181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</a:pP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Arial"/>
              </a:rPr>
              <a:t>UDI5    $7, $3, $15, 30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Arial"/>
              </a:rPr>
              <a:t>UDI0    t0, t1, 665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Arial"/>
              </a:rPr>
              <a:t>UDI15  a0, a1, v0, 0x7133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BC79DEF-7EE4-4693-8B21-B35476746502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64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C macro for UDI using GCC __asm__ extension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20" name="CustomShape 3"/>
          <p:cNvSpPr/>
          <p:nvPr/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8B8B8B"/>
                </a:solidFill>
                <a:latin typeface="Open Sans"/>
                <a:ea typeface="Open Sans"/>
              </a:rPr>
              <a:t>Wave Computing © 2019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521" name="Google Shape;196;p27"/>
          <p:cNvPicPr/>
          <p:nvPr/>
        </p:nvPicPr>
        <p:blipFill>
          <a:blip r:embed="rId2"/>
          <a:stretch/>
        </p:blipFill>
        <p:spPr>
          <a:xfrm>
            <a:off x="1920240" y="1188720"/>
            <a:ext cx="7871040" cy="497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B778B74-5129-4D74-BBCB-D7A96DB8B68D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65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Version without __volatile__ to use additional GCC optimizations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24" name="Google Shape;202;p28"/>
          <p:cNvPicPr/>
          <p:nvPr/>
        </p:nvPicPr>
        <p:blipFill>
          <a:blip r:embed="rId2"/>
          <a:stretch/>
        </p:blipFill>
        <p:spPr>
          <a:xfrm>
            <a:off x="1679400" y="1133640"/>
            <a:ext cx="8134560" cy="515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CD07513-FD69-4944-A820-467F1FD0C646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66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Three formats of UDI instructions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640080" y="1194120"/>
            <a:ext cx="3000240" cy="502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4236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A format with one register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16-bit immediate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The register is both source and destination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Number of UDI instructions is reduced to 8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But we have extra bit for immediate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28" name="Google Shape;208;p29"/>
          <p:cNvPicPr/>
          <p:nvPr/>
        </p:nvPicPr>
        <p:blipFill>
          <a:blip r:embed="rId2"/>
          <a:stretch/>
        </p:blipFill>
        <p:spPr>
          <a:xfrm>
            <a:off x="3860280" y="1188720"/>
            <a:ext cx="6563520" cy="502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894DC22-427A-421F-B548-15DA8AE50DC3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67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Algorithm-specific macro</a:t>
            </a:r>
            <a:endParaRPr lang="en-US" sz="2800" b="0" strike="noStrike" spc="-1">
              <a:latin typeface="Arial"/>
            </a:endParaRPr>
          </a:p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uses generic UDI macro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31" name="Google Shape;214;p30"/>
          <p:cNvPicPr/>
          <p:nvPr/>
        </p:nvPicPr>
        <p:blipFill>
          <a:blip r:embed="rId2"/>
          <a:stretch/>
        </p:blipFill>
        <p:spPr>
          <a:xfrm>
            <a:off x="312120" y="1326240"/>
            <a:ext cx="11525040" cy="443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6CFC244-1720-4A72-8F08-A8CC4F2FBA9F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68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The code in mixed software-hardware</a:t>
            </a:r>
            <a:endParaRPr lang="en-US" sz="2800" b="0" strike="noStrike" spc="-1">
              <a:latin typeface="Arial"/>
            </a:endParaRPr>
          </a:p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is the same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8B8B8B"/>
                </a:solidFill>
                <a:latin typeface="Open Sans"/>
                <a:ea typeface="Open Sans"/>
              </a:rPr>
              <a:t>Wave Computing © 2019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535" name="Google Shape;220;p31"/>
          <p:cNvPicPr/>
          <p:nvPr/>
        </p:nvPicPr>
        <p:blipFill>
          <a:blip r:embed="rId2"/>
          <a:stretch/>
        </p:blipFill>
        <p:spPr>
          <a:xfrm>
            <a:off x="1390680" y="1280160"/>
            <a:ext cx="8941680" cy="4845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CAC5313-AAC6-4DCB-862C-E1DC479EF802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69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The generated assembly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38" name="Google Shape;226;p32"/>
          <p:cNvPicPr/>
          <p:nvPr/>
        </p:nvPicPr>
        <p:blipFill>
          <a:blip r:embed="rId2"/>
          <a:stretch/>
        </p:blipFill>
        <p:spPr>
          <a:xfrm>
            <a:off x="1158480" y="1148760"/>
            <a:ext cx="9711360" cy="4091760"/>
          </a:xfrm>
          <a:prstGeom prst="rect">
            <a:avLst/>
          </a:prstGeom>
          <a:ln>
            <a:noFill/>
          </a:ln>
        </p:spPr>
      </p:pic>
      <p:sp>
        <p:nvSpPr>
          <p:cNvPr id="539" name="CustomShape 3"/>
          <p:cNvSpPr/>
          <p:nvPr/>
        </p:nvSpPr>
        <p:spPr>
          <a:xfrm>
            <a:off x="1005840" y="5448960"/>
            <a:ext cx="4779360" cy="58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FF"/>
                </a:solidFill>
                <a:latin typeface="Arial"/>
                <a:ea typeface="Arial"/>
              </a:rPr>
              <a:t>47 instructions without UDI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6090480" y="5448960"/>
            <a:ext cx="4779360" cy="58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FF"/>
                </a:solidFill>
                <a:latin typeface="Arial"/>
                <a:ea typeface="Arial"/>
              </a:rPr>
              <a:t>25 instructions with UDI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3941640" y="212760"/>
            <a:ext cx="78904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FFFFFF"/>
                </a:solidFill>
                <a:latin typeface="Open Sans"/>
                <a:ea typeface="Open Sans"/>
              </a:rPr>
              <a:t>MIPS Open Features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234" name="Group 2"/>
          <p:cNvGrpSpPr/>
          <p:nvPr/>
        </p:nvGrpSpPr>
        <p:grpSpPr>
          <a:xfrm>
            <a:off x="684000" y="1257120"/>
            <a:ext cx="4620960" cy="5142600"/>
            <a:chOff x="684000" y="1257120"/>
            <a:chExt cx="4620960" cy="5142600"/>
          </a:xfrm>
        </p:grpSpPr>
        <p:sp>
          <p:nvSpPr>
            <p:cNvPr id="235" name="CustomShape 3"/>
            <p:cNvSpPr/>
            <p:nvPr/>
          </p:nvSpPr>
          <p:spPr>
            <a:xfrm>
              <a:off x="858960" y="1526400"/>
              <a:ext cx="4258080" cy="1520280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36" name="CustomShape 4"/>
            <p:cNvSpPr/>
            <p:nvPr/>
          </p:nvSpPr>
          <p:spPr>
            <a:xfrm>
              <a:off x="2623680" y="5141160"/>
              <a:ext cx="741960" cy="542160"/>
            </a:xfrm>
            <a:prstGeom prst="down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37" name="CustomShape 5"/>
            <p:cNvSpPr/>
            <p:nvPr/>
          </p:nvSpPr>
          <p:spPr>
            <a:xfrm>
              <a:off x="1014120" y="5382000"/>
              <a:ext cx="3960720" cy="1017720"/>
            </a:xfrm>
            <a:custGeom>
              <a:avLst/>
              <a:gdLst/>
              <a:ahLst/>
              <a:cxnLst/>
              <a:rect l="l" t="t" r="r" b="b"/>
              <a:pathLst>
                <a:path w="3536156" h="884039">
                  <a:moveTo>
                    <a:pt x="0" y="0"/>
                  </a:moveTo>
                  <a:lnTo>
                    <a:pt x="3536156" y="0"/>
                  </a:lnTo>
                  <a:lnTo>
                    <a:pt x="3536156" y="884039"/>
                  </a:lnTo>
                  <a:lnTo>
                    <a:pt x="0" y="88403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156600" tIns="156600" rIns="156600" bIns="156600" anchor="ctr"/>
            <a:lstStyle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lang="en-US" sz="2000" b="0" strike="noStrike" spc="-1">
                  <a:solidFill>
                    <a:srgbClr val="000000"/>
                  </a:solidFill>
                  <a:latin typeface="Open Sans"/>
                  <a:ea typeface="DejaVu Sans"/>
                </a:rPr>
                <a:t>Comprehensive Package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238" name="CustomShape 6"/>
            <p:cNvSpPr/>
            <p:nvPr/>
          </p:nvSpPr>
          <p:spPr>
            <a:xfrm>
              <a:off x="2171880" y="3165480"/>
              <a:ext cx="1644840" cy="1644840"/>
            </a:xfrm>
            <a:custGeom>
              <a:avLst/>
              <a:gdLst/>
              <a:ahLst/>
              <a:cxnLst/>
              <a:rect l="l" t="t" r="r" b="b"/>
              <a:pathLst>
                <a:path w="1326058" h="1326058">
                  <a:moveTo>
                    <a:pt x="0" y="663029"/>
                  </a:moveTo>
                  <a:cubicBezTo>
                    <a:pt x="0" y="296848"/>
                    <a:pt x="296848" y="0"/>
                    <a:pt x="663029" y="0"/>
                  </a:cubicBezTo>
                  <a:cubicBezTo>
                    <a:pt x="1029210" y="0"/>
                    <a:pt x="1326058" y="296848"/>
                    <a:pt x="1326058" y="663029"/>
                  </a:cubicBezTo>
                  <a:cubicBezTo>
                    <a:pt x="1326058" y="1029210"/>
                    <a:pt x="1029210" y="1326058"/>
                    <a:pt x="663029" y="1326058"/>
                  </a:cubicBezTo>
                  <a:cubicBezTo>
                    <a:pt x="296848" y="1326058"/>
                    <a:pt x="0" y="1029210"/>
                    <a:pt x="0" y="663029"/>
                  </a:cubicBezTo>
                  <a:close/>
                </a:path>
              </a:pathLst>
            </a:custGeom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10600" tIns="210600" rIns="210600" bIns="210600" anchor="ctr"/>
            <a:lstStyle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lang="en-US" sz="2000" b="0" strike="noStrike" spc="-1">
                  <a:solidFill>
                    <a:srgbClr val="FFFFFF"/>
                  </a:solidFill>
                  <a:latin typeface="Open Sans"/>
                  <a:ea typeface="DejaVu Sans"/>
                </a:rPr>
                <a:t>Patent License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239" name="CustomShape 7"/>
            <p:cNvSpPr/>
            <p:nvPr/>
          </p:nvSpPr>
          <p:spPr>
            <a:xfrm>
              <a:off x="1095120" y="1672560"/>
              <a:ext cx="1644840" cy="1644840"/>
            </a:xfrm>
            <a:custGeom>
              <a:avLst/>
              <a:gdLst/>
              <a:ahLst/>
              <a:cxnLst/>
              <a:rect l="l" t="t" r="r" b="b"/>
              <a:pathLst>
                <a:path w="1326058" h="1326058">
                  <a:moveTo>
                    <a:pt x="0" y="663029"/>
                  </a:moveTo>
                  <a:cubicBezTo>
                    <a:pt x="0" y="296848"/>
                    <a:pt x="296848" y="0"/>
                    <a:pt x="663029" y="0"/>
                  </a:cubicBezTo>
                  <a:cubicBezTo>
                    <a:pt x="1029210" y="0"/>
                    <a:pt x="1326058" y="296848"/>
                    <a:pt x="1326058" y="663029"/>
                  </a:cubicBezTo>
                  <a:cubicBezTo>
                    <a:pt x="1326058" y="1029210"/>
                    <a:pt x="1029210" y="1326058"/>
                    <a:pt x="663029" y="1326058"/>
                  </a:cubicBezTo>
                  <a:cubicBezTo>
                    <a:pt x="296848" y="1326058"/>
                    <a:pt x="0" y="1029210"/>
                    <a:pt x="0" y="6630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745169"/>
                <a:satOff val="-11950"/>
                <a:lumOff val="2059"/>
                <a:alphaOff val="0"/>
              </a:schemeClr>
            </a:fillRef>
            <a:effectRef idx="0">
              <a:schemeClr val="accent2">
                <a:hueOff val="-1745169"/>
                <a:satOff val="-11950"/>
                <a:lumOff val="2059"/>
                <a:alphaOff val="0"/>
              </a:schemeClr>
            </a:effectRef>
            <a:fontRef idx="minor"/>
          </p:style>
          <p:txBody>
            <a:bodyPr wrap="none" lIns="210600" tIns="210600" rIns="210600" bIns="210600" anchor="ctr"/>
            <a:lstStyle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lang="en-US" sz="2000" b="0" strike="noStrike" spc="-1">
                  <a:solidFill>
                    <a:srgbClr val="FFFFFF"/>
                  </a:solidFill>
                  <a:latin typeface="Open Sans"/>
                  <a:ea typeface="DejaVu Sans"/>
                </a:rPr>
                <a:t>Certification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240" name="CustomShape 8"/>
            <p:cNvSpPr/>
            <p:nvPr/>
          </p:nvSpPr>
          <p:spPr>
            <a:xfrm>
              <a:off x="684000" y="1339560"/>
              <a:ext cx="4620960" cy="3802680"/>
            </a:xfrm>
            <a:prstGeom prst="funnel">
              <a:avLst/>
            </a:prstGeom>
            <a:ln>
              <a:solidFill>
                <a:srgbClr val="3699D6"/>
              </a:solidFill>
              <a:round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41" name="CustomShape 9"/>
            <p:cNvSpPr/>
            <p:nvPr/>
          </p:nvSpPr>
          <p:spPr>
            <a:xfrm>
              <a:off x="2835360" y="1257120"/>
              <a:ext cx="1644840" cy="1644840"/>
            </a:xfrm>
            <a:custGeom>
              <a:avLst/>
              <a:gdLst/>
              <a:ahLst/>
              <a:cxnLst/>
              <a:rect l="l" t="t" r="r" b="b"/>
              <a:pathLst>
                <a:path w="1326058" h="1326058">
                  <a:moveTo>
                    <a:pt x="0" y="663029"/>
                  </a:moveTo>
                  <a:cubicBezTo>
                    <a:pt x="0" y="296848"/>
                    <a:pt x="296848" y="0"/>
                    <a:pt x="663029" y="0"/>
                  </a:cubicBezTo>
                  <a:cubicBezTo>
                    <a:pt x="1029210" y="0"/>
                    <a:pt x="1326058" y="296848"/>
                    <a:pt x="1326058" y="663029"/>
                  </a:cubicBezTo>
                  <a:cubicBezTo>
                    <a:pt x="1326058" y="1029210"/>
                    <a:pt x="1029210" y="1326058"/>
                    <a:pt x="663029" y="1326058"/>
                  </a:cubicBezTo>
                  <a:cubicBezTo>
                    <a:pt x="296848" y="1326058"/>
                    <a:pt x="0" y="1029210"/>
                    <a:pt x="0" y="663029"/>
                  </a:cubicBezTo>
                  <a:close/>
                </a:path>
              </a:pathLst>
            </a:custGeom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490337"/>
                <a:satOff val="-23900"/>
                <a:lumOff val="4117"/>
                <a:alphaOff val="0"/>
              </a:schemeClr>
            </a:fillRef>
            <a:effectRef idx="0">
              <a:schemeClr val="accent2">
                <a:hueOff val="-3490337"/>
                <a:satOff val="-23900"/>
                <a:lumOff val="4117"/>
                <a:alphaOff val="0"/>
              </a:schemeClr>
            </a:effectRef>
            <a:fontRef idx="minor"/>
          </p:style>
          <p:txBody>
            <a:bodyPr lIns="210600" tIns="210600" rIns="210600" bIns="210600" anchor="ctr"/>
            <a:lstStyle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lang="en-US" sz="2000" b="0" strike="noStrike" spc="-1">
                  <a:solidFill>
                    <a:srgbClr val="FFFFFF"/>
                  </a:solidFill>
                  <a:latin typeface="Open Sans"/>
                  <a:ea typeface="DejaVu Sans"/>
                </a:rPr>
                <a:t>Open Use License</a:t>
              </a:r>
              <a:endParaRPr lang="en-US" sz="2000" b="0" strike="noStrike" spc="-1">
                <a:latin typeface="Arial"/>
              </a:endParaRPr>
            </a:p>
          </p:txBody>
        </p:sp>
      </p:grpSp>
      <p:sp>
        <p:nvSpPr>
          <p:cNvPr id="242" name="CustomShape 10"/>
          <p:cNvSpPr/>
          <p:nvPr/>
        </p:nvSpPr>
        <p:spPr>
          <a:xfrm>
            <a:off x="6448320" y="1390680"/>
            <a:ext cx="5625000" cy="47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7760" lvl="2" indent="-172080">
              <a:lnSpc>
                <a:spcPct val="11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Open Sans"/>
                <a:ea typeface="Open Sans"/>
              </a:rPr>
              <a:t>No license fees, no royalties, </a:t>
            </a:r>
            <a:br/>
            <a:r>
              <a:rPr lang="en-US" sz="2400" b="0" strike="noStrike" spc="-1">
                <a:solidFill>
                  <a:srgbClr val="000000"/>
                </a:solidFill>
                <a:latin typeface="Open Sans"/>
                <a:ea typeface="Open Sans"/>
              </a:rPr>
              <a:t>non-exclusive, worldwide license</a:t>
            </a:r>
            <a:endParaRPr lang="en-US" sz="2400" b="0" strike="noStrike" spc="-1">
              <a:latin typeface="Arial"/>
            </a:endParaRPr>
          </a:p>
          <a:p>
            <a:pPr marL="347760" lvl="2" indent="-172080">
              <a:lnSpc>
                <a:spcPct val="11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Open Sans"/>
                <a:ea typeface="Open Sans"/>
              </a:rPr>
              <a:t>Latest MIPS R6 architecture, microAptiv cores, Tools</a:t>
            </a:r>
            <a:endParaRPr lang="en-US" sz="2400" b="0" strike="noStrike" spc="-1">
              <a:latin typeface="Arial"/>
            </a:endParaRPr>
          </a:p>
          <a:p>
            <a:pPr marL="347760" lvl="2" indent="-172080">
              <a:lnSpc>
                <a:spcPct val="11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Open Sans"/>
                <a:ea typeface="Open Sans"/>
              </a:rPr>
              <a:t>Right and license under R6 architecture patents to design, </a:t>
            </a:r>
            <a:br/>
            <a:r>
              <a:rPr lang="en-US" sz="2400" b="0" strike="noStrike" spc="-1">
                <a:solidFill>
                  <a:srgbClr val="000000"/>
                </a:solidFill>
                <a:latin typeface="Open Sans"/>
                <a:ea typeface="Open Sans"/>
              </a:rPr>
              <a:t>build and sell cores</a:t>
            </a:r>
            <a:endParaRPr lang="en-US" sz="2400" b="0" strike="noStrike" spc="-1">
              <a:latin typeface="Arial"/>
            </a:endParaRPr>
          </a:p>
          <a:p>
            <a:pPr marL="347760" lvl="2" indent="-172080">
              <a:lnSpc>
                <a:spcPct val="110000"/>
              </a:lnSpc>
              <a:spcAft>
                <a:spcPts val="18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Open Sans"/>
                <a:ea typeface="Open Sans"/>
              </a:rPr>
              <a:t>Use of the “MIPS Certified” trademark logo for certified cores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D58578-59B1-44FA-8D63-358CDAAFB734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70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The software test - uses FPGA board peripherals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43" name="Google Shape;234;p33"/>
          <p:cNvPicPr/>
          <p:nvPr/>
        </p:nvPicPr>
        <p:blipFill>
          <a:blip r:embed="rId2"/>
          <a:stretch/>
        </p:blipFill>
        <p:spPr>
          <a:xfrm>
            <a:off x="182880" y="1280160"/>
            <a:ext cx="11686680" cy="459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C3C0FE8-1061-49BE-A3F4-C727A860C67E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71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CorExtend block code - 1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46" name="Google Shape;240;p34"/>
          <p:cNvPicPr/>
          <p:nvPr/>
        </p:nvPicPr>
        <p:blipFill>
          <a:blip r:embed="rId2"/>
          <a:stretch/>
        </p:blipFill>
        <p:spPr>
          <a:xfrm>
            <a:off x="152280" y="1170360"/>
            <a:ext cx="11788560" cy="394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E649EF6-A0E2-444E-89D4-0A7C80E3A37C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72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CorExtend block code - 2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49" name="Google Shape;246;p35"/>
          <p:cNvPicPr/>
          <p:nvPr/>
        </p:nvPicPr>
        <p:blipFill>
          <a:blip r:embed="rId2"/>
          <a:stretch/>
        </p:blipFill>
        <p:spPr>
          <a:xfrm>
            <a:off x="152280" y="1280160"/>
            <a:ext cx="11702160" cy="440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ED2120B-3050-4940-B28A-4CD34865E7CB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73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CorExtend block code - 3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52" name="Google Shape;252;p36"/>
          <p:cNvPicPr/>
          <p:nvPr/>
        </p:nvPicPr>
        <p:blipFill>
          <a:blip r:embed="rId2"/>
          <a:stretch/>
        </p:blipFill>
        <p:spPr>
          <a:xfrm>
            <a:off x="152280" y="1170360"/>
            <a:ext cx="11656800" cy="504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01F5934-DDD6-47E2-BC52-4B8E5E7E2E26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74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CorExtend block code - 4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55" name="Google Shape;258;p37"/>
          <p:cNvPicPr/>
          <p:nvPr/>
        </p:nvPicPr>
        <p:blipFill>
          <a:blip r:embed="rId2"/>
          <a:stretch/>
        </p:blipFill>
        <p:spPr>
          <a:xfrm>
            <a:off x="913680" y="1170360"/>
            <a:ext cx="10150200" cy="495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D660EAB-D37B-4B87-A8B1-1890DA64B89A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75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CorExtend block code - 5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58" name="Google Shape;264;p38"/>
          <p:cNvPicPr/>
          <p:nvPr/>
        </p:nvPicPr>
        <p:blipFill>
          <a:blip r:embed="rId2"/>
          <a:stretch/>
        </p:blipFill>
        <p:spPr>
          <a:xfrm>
            <a:off x="2286000" y="1097280"/>
            <a:ext cx="7062840" cy="51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2205B38-0C2B-45C7-A281-A53584349FCC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76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Simulate MIPS Open system</a:t>
            </a:r>
            <a:endParaRPr lang="en-US" sz="2800" b="0" strike="noStrike" spc="-1">
              <a:latin typeface="Arial"/>
            </a:endParaRPr>
          </a:p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using Verilog simulator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61" name="Google Shape;270;p39"/>
          <p:cNvPicPr/>
          <p:nvPr/>
        </p:nvPicPr>
        <p:blipFill>
          <a:blip r:embed="rId2"/>
          <a:stretch/>
        </p:blipFill>
        <p:spPr>
          <a:xfrm>
            <a:off x="467280" y="962640"/>
            <a:ext cx="10645200" cy="507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518C057-0B27-4C6B-B25B-40608B73445D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77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63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The results of the simulation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64" name="CustomShape 3"/>
          <p:cNvSpPr/>
          <p:nvPr/>
        </p:nvSpPr>
        <p:spPr>
          <a:xfrm>
            <a:off x="875880" y="1280160"/>
            <a:ext cx="10279440" cy="466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spcBef>
                <a:spcPts val="18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595959"/>
                </a:solidFill>
                <a:latin typeface="Arial"/>
                <a:ea typeface="Arial"/>
              </a:rPr>
              <a:t>The computation results matches</a:t>
            </a:r>
            <a:endParaRPr lang="en-US" sz="26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8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595959"/>
                </a:solidFill>
                <a:latin typeface="Arial"/>
                <a:ea typeface="Arial"/>
              </a:rPr>
              <a:t>Software computation takes 62 cycles</a:t>
            </a:r>
            <a:endParaRPr lang="en-US" sz="26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8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595959"/>
                </a:solidFill>
                <a:latin typeface="Arial"/>
                <a:ea typeface="Arial"/>
              </a:rPr>
              <a:t>Software-hardware computation takes 30 cycles - two times less</a:t>
            </a:r>
            <a:endParaRPr lang="en-US" sz="26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8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595959"/>
                </a:solidFill>
                <a:latin typeface="Arial"/>
                <a:ea typeface="Arial"/>
              </a:rPr>
              <a:t>The result can be improved orders of magnitude by making complicated AI engine that has both CorExtend and DSPRAM interfaces for highly parallel multi-functional computational unit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29B64BC-E186-4A68-9545-FB83496BA892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78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66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Synthesis – the whole MIPS Open FPGA system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567" name="Google Shape;282;p41"/>
          <p:cNvPicPr/>
          <p:nvPr/>
        </p:nvPicPr>
        <p:blipFill>
          <a:blip r:embed="rId2"/>
          <a:stretch/>
        </p:blipFill>
        <p:spPr>
          <a:xfrm>
            <a:off x="488160" y="1188720"/>
            <a:ext cx="11379240" cy="475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1294056-E46E-4243-AA12-1A5EDF711B78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79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UDI submodule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70" name="Google Shape;288;p42"/>
          <p:cNvPicPr/>
          <p:nvPr/>
        </p:nvPicPr>
        <p:blipFill>
          <a:blip r:embed="rId2"/>
          <a:stretch/>
        </p:blipFill>
        <p:spPr>
          <a:xfrm>
            <a:off x="274320" y="1170000"/>
            <a:ext cx="11478600" cy="477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941640" y="212760"/>
            <a:ext cx="789048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FFFFFF"/>
                </a:solidFill>
                <a:latin typeface="Open Sans"/>
                <a:ea typeface="Open Sans"/>
              </a:rPr>
              <a:t>MIPS Open Benefits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521360" y="1234080"/>
            <a:ext cx="2376360" cy="2376360"/>
          </a:xfrm>
          <a:prstGeom prst="ellipse">
            <a:avLst/>
          </a:prstGeom>
          <a:ln>
            <a:solidFill>
              <a:srgbClr val="62BE8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wrap="none"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Unified</a:t>
            </a:r>
            <a:br/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Approach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521360" y="4080960"/>
            <a:ext cx="2376360" cy="2376360"/>
          </a:xfrm>
          <a:prstGeom prst="ellipse">
            <a:avLst/>
          </a:prstGeom>
          <a:ln>
            <a:solidFill>
              <a:srgbClr val="33BFCC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wrap="none"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Established</a:t>
            </a:r>
            <a:br/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Ecosystem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8199000" y="1234080"/>
            <a:ext cx="2376360" cy="2376360"/>
          </a:xfrm>
          <a:prstGeom prst="ellipse">
            <a:avLst/>
          </a:prstGeom>
          <a:ln>
            <a:solidFill>
              <a:srgbClr val="3699D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wrap="none"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Proven</a:t>
            </a:r>
            <a:br/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Architecture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8308800" y="4080960"/>
            <a:ext cx="2376360" cy="2376360"/>
          </a:xfrm>
          <a:prstGeom prst="ellipse">
            <a:avLst/>
          </a:prstGeom>
          <a:ln>
            <a:solidFill>
              <a:srgbClr val="EC792A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/>
        </p:style>
        <p:txBody>
          <a:bodyPr wrap="none" lIns="0" tIns="45000" rIns="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Matured</a:t>
            </a:r>
            <a:br/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DejaVu Sans"/>
              </a:rPr>
              <a:t>Technology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48" name="Picture 11"/>
          <p:cNvPicPr/>
          <p:nvPr/>
        </p:nvPicPr>
        <p:blipFill>
          <a:blip r:embed="rId3"/>
          <a:stretch/>
        </p:blipFill>
        <p:spPr>
          <a:xfrm>
            <a:off x="4641120" y="3205080"/>
            <a:ext cx="2908440" cy="849240"/>
          </a:xfrm>
          <a:prstGeom prst="rect">
            <a:avLst/>
          </a:prstGeom>
          <a:ln>
            <a:noFill/>
          </a:ln>
        </p:spPr>
      </p:pic>
      <p:grpSp>
        <p:nvGrpSpPr>
          <p:cNvPr id="249" name="Group 6"/>
          <p:cNvGrpSpPr/>
          <p:nvPr/>
        </p:nvGrpSpPr>
        <p:grpSpPr>
          <a:xfrm>
            <a:off x="3768840" y="2302920"/>
            <a:ext cx="4647600" cy="2963880"/>
            <a:chOff x="3768840" y="2302920"/>
            <a:chExt cx="4647600" cy="2963880"/>
          </a:xfrm>
        </p:grpSpPr>
        <p:sp>
          <p:nvSpPr>
            <p:cNvPr id="250" name="CustomShape 7"/>
            <p:cNvSpPr/>
            <p:nvPr/>
          </p:nvSpPr>
          <p:spPr>
            <a:xfrm rot="13177800">
              <a:off x="3970800" y="2763720"/>
              <a:ext cx="1147320" cy="56484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0">
              <a:gsLst>
                <a:gs pos="0">
                  <a:schemeClr val="bg1">
                    <a:lumMod val="75000"/>
                  </a:schemeClr>
                </a:gs>
                <a:gs pos="84000">
                  <a:schemeClr val="bg1">
                    <a:lumMod val="75000"/>
                    <a:alpha val="0"/>
                  </a:schemeClr>
                </a:gs>
              </a:gsLst>
              <a:lin ang="907200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251" name="CustomShape 8"/>
            <p:cNvSpPr/>
            <p:nvPr/>
          </p:nvSpPr>
          <p:spPr>
            <a:xfrm rot="8380200">
              <a:off x="3813840" y="4397760"/>
              <a:ext cx="1152360" cy="56268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0">
              <a:gsLst>
                <a:gs pos="0">
                  <a:schemeClr val="bg1">
                    <a:lumMod val="75000"/>
                  </a:schemeClr>
                </a:gs>
                <a:gs pos="84000">
                  <a:schemeClr val="bg1">
                    <a:lumMod val="75000"/>
                    <a:alpha val="0"/>
                  </a:schemeClr>
                </a:gs>
              </a:gsLst>
              <a:lin ang="1255800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252" name="CustomShape 9"/>
            <p:cNvSpPr/>
            <p:nvPr/>
          </p:nvSpPr>
          <p:spPr>
            <a:xfrm rot="18978000">
              <a:off x="7211160" y="2633400"/>
              <a:ext cx="1177920" cy="55044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0">
              <a:gsLst>
                <a:gs pos="0">
                  <a:schemeClr val="bg1">
                    <a:lumMod val="75000"/>
                  </a:schemeClr>
                </a:gs>
                <a:gs pos="84000">
                  <a:schemeClr val="bg1">
                    <a:lumMod val="75000"/>
                    <a:alpha val="0"/>
                  </a:schemeClr>
                </a:gs>
              </a:gsLst>
              <a:lin ang="193800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253" name="CustomShape 10"/>
            <p:cNvSpPr/>
            <p:nvPr/>
          </p:nvSpPr>
          <p:spPr>
            <a:xfrm rot="2317200">
              <a:off x="7076520" y="4265640"/>
              <a:ext cx="1140120" cy="56844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0">
              <a:gsLst>
                <a:gs pos="0">
                  <a:schemeClr val="bg1">
                    <a:lumMod val="75000"/>
                  </a:schemeClr>
                </a:gs>
                <a:gs pos="84000">
                  <a:schemeClr val="bg1">
                    <a:lumMod val="75000"/>
                    <a:alpha val="0"/>
                  </a:schemeClr>
                </a:gs>
              </a:gsLst>
              <a:lin ang="1992000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/>
          </p:style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206AAD7-CB7B-4305-A1BF-3C4971D1F96F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80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Synthesis for the system</a:t>
            </a:r>
            <a:endParaRPr lang="en-US" sz="2800" b="0" strike="noStrike" spc="-1">
              <a:latin typeface="Arial"/>
            </a:endParaRPr>
          </a:p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Fits 65% of Terasic DE10-Lite board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73" name="Google Shape;282;p41"/>
          <p:cNvPicPr/>
          <p:nvPr/>
        </p:nvPicPr>
        <p:blipFill>
          <a:blip r:embed="rId2"/>
          <a:stretch/>
        </p:blipFill>
        <p:spPr>
          <a:xfrm>
            <a:off x="488160" y="1188720"/>
            <a:ext cx="11379240" cy="475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DF2DD2A-EC66-4095-86AD-820652A57819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81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Fmax 33 MHz is practical even for Linux debug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76" name="Google Shape;300;p44"/>
          <p:cNvPicPr/>
          <p:nvPr/>
        </p:nvPicPr>
        <p:blipFill>
          <a:blip r:embed="rId2"/>
          <a:stretch/>
        </p:blipFill>
        <p:spPr>
          <a:xfrm>
            <a:off x="1044000" y="1097280"/>
            <a:ext cx="10019880" cy="500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838080" y="1371600"/>
            <a:ext cx="10514520" cy="47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Return Hardware</a:t>
            </a:r>
            <a:endParaRPr lang="en-US" sz="20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Altera/Xilinx FPGA Boards</a:t>
            </a:r>
            <a:endParaRPr lang="en-US" sz="20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USB Hub</a:t>
            </a:r>
            <a:endParaRPr lang="en-US" sz="20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Cables</a:t>
            </a:r>
            <a:endParaRPr lang="en-US" sz="20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Housekeeping</a:t>
            </a:r>
            <a:endParaRPr lang="en-US" sz="20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0000"/>
                </a:solidFill>
                <a:latin typeface="Open Sans"/>
                <a:ea typeface="Open Sans"/>
              </a:rPr>
              <a:t>Please delete the Altera Quartus and Xilinx </a:t>
            </a:r>
            <a:r>
              <a:rPr lang="en-US" sz="2000" b="0" strike="noStrike" spc="-1" dirty="0" err="1">
                <a:solidFill>
                  <a:srgbClr val="FF0000"/>
                </a:solidFill>
                <a:latin typeface="Open Sans"/>
                <a:ea typeface="Open Sans"/>
              </a:rPr>
              <a:t>Vivado</a:t>
            </a:r>
            <a:r>
              <a:rPr lang="en-US" sz="2000" b="0" strike="noStrike" spc="-1" dirty="0">
                <a:solidFill>
                  <a:srgbClr val="FF0000"/>
                </a:solidFill>
                <a:latin typeface="Open Sans"/>
                <a:ea typeface="Open Sans"/>
              </a:rPr>
              <a:t> tools on the SSD</a:t>
            </a: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!!!</a:t>
            </a:r>
            <a:endParaRPr lang="en-US" sz="20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When you leave the class, please leave the FPGA boards, cables and USB hub.</a:t>
            </a:r>
            <a:endParaRPr lang="en-US" sz="2000" b="0" strike="noStrike" spc="-1" dirty="0">
              <a:latin typeface="Arial"/>
            </a:endParaRPr>
          </a:p>
          <a:p>
            <a:pPr marL="685800" lvl="1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The SSD is yours to take home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C316CCC-05D8-4CBC-90A7-3EBB1CAB410D}" type="slidenum">
              <a:rPr lang="en-US" sz="1200" b="0" strike="noStrike" spc="-1">
                <a:solidFill>
                  <a:srgbClr val="8B8B8B"/>
                </a:solidFill>
                <a:latin typeface="Open Sans"/>
                <a:ea typeface="Open Sans"/>
              </a:rPr>
              <a:t>82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79" name="CustomShape 3"/>
          <p:cNvSpPr/>
          <p:nvPr/>
        </p:nvSpPr>
        <p:spPr>
          <a:xfrm>
            <a:off x="2982240" y="0"/>
            <a:ext cx="88416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Housekeeping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1523880" y="2857320"/>
            <a:ext cx="9142920" cy="102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Calibri"/>
                <a:ea typeface="DejaVu Sans"/>
              </a:rPr>
              <a:t>Thank You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828800" y="212760"/>
            <a:ext cx="1000332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FFFFFF"/>
                </a:solidFill>
                <a:latin typeface="Open Sans"/>
                <a:ea typeface="Open Sans"/>
              </a:rPr>
              <a:t>MIPS Open Advisory Committee Membership Levels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319320" y="1162080"/>
            <a:ext cx="2464920" cy="46630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3378600" y="1210680"/>
            <a:ext cx="2464920" cy="46630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57" name="CustomShape 4"/>
          <p:cNvSpPr/>
          <p:nvPr/>
        </p:nvSpPr>
        <p:spPr>
          <a:xfrm>
            <a:off x="6464880" y="1210680"/>
            <a:ext cx="2464920" cy="46630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58" name="CustomShape 5"/>
          <p:cNvSpPr/>
          <p:nvPr/>
        </p:nvSpPr>
        <p:spPr>
          <a:xfrm>
            <a:off x="9426600" y="1210680"/>
            <a:ext cx="2464920" cy="46630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59" name="CustomShape 6"/>
          <p:cNvSpPr/>
          <p:nvPr/>
        </p:nvSpPr>
        <p:spPr>
          <a:xfrm>
            <a:off x="492480" y="1466280"/>
            <a:ext cx="2178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Individual Membership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0" name="CustomShape 7"/>
          <p:cNvSpPr/>
          <p:nvPr/>
        </p:nvSpPr>
        <p:spPr>
          <a:xfrm>
            <a:off x="3486600" y="1505160"/>
            <a:ext cx="2178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Silver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Membership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1" name="CustomShape 8"/>
          <p:cNvSpPr/>
          <p:nvPr/>
        </p:nvSpPr>
        <p:spPr>
          <a:xfrm>
            <a:off x="6625800" y="1505160"/>
            <a:ext cx="2178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Gold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Membership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2" name="CustomShape 9"/>
          <p:cNvSpPr/>
          <p:nvPr/>
        </p:nvSpPr>
        <p:spPr>
          <a:xfrm>
            <a:off x="9570240" y="1505160"/>
            <a:ext cx="2178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Platinum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Membership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3" name="CustomShape 10"/>
          <p:cNvSpPr/>
          <p:nvPr/>
        </p:nvSpPr>
        <p:spPr>
          <a:xfrm>
            <a:off x="333000" y="2365200"/>
            <a:ext cx="2437920" cy="5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Free per year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4" name="CustomShape 11"/>
          <p:cNvSpPr/>
          <p:nvPr/>
        </p:nvSpPr>
        <p:spPr>
          <a:xfrm>
            <a:off x="3390840" y="2365200"/>
            <a:ext cx="2437920" cy="5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$10,000 per year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5" name="CustomShape 12"/>
          <p:cNvSpPr/>
          <p:nvPr/>
        </p:nvSpPr>
        <p:spPr>
          <a:xfrm>
            <a:off x="6457680" y="2365200"/>
            <a:ext cx="2466360" cy="5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$50,000 per year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6" name="CustomShape 13"/>
          <p:cNvSpPr/>
          <p:nvPr/>
        </p:nvSpPr>
        <p:spPr>
          <a:xfrm>
            <a:off x="9439920" y="2365200"/>
            <a:ext cx="2464920" cy="5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$100,000 per year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7" name="Picture 2"/>
          <p:cNvPicPr/>
          <p:nvPr/>
        </p:nvPicPr>
        <p:blipFill>
          <a:blip r:embed="rId3"/>
          <a:srcRect t="28629" b="31156"/>
          <a:stretch/>
        </p:blipFill>
        <p:spPr>
          <a:xfrm>
            <a:off x="690480" y="4929480"/>
            <a:ext cx="1695240" cy="681120"/>
          </a:xfrm>
          <a:prstGeom prst="rect">
            <a:avLst/>
          </a:prstGeom>
          <a:ln>
            <a:noFill/>
          </a:ln>
        </p:spPr>
      </p:pic>
      <p:sp>
        <p:nvSpPr>
          <p:cNvPr id="268" name="CustomShape 14"/>
          <p:cNvSpPr/>
          <p:nvPr/>
        </p:nvSpPr>
        <p:spPr>
          <a:xfrm>
            <a:off x="340920" y="3002760"/>
            <a:ext cx="2471760" cy="11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Allows participation in all working groups</a:t>
            </a:r>
            <a:endParaRPr lang="en-US" sz="14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Represent  individual academic and non-profits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269" name="CustomShape 15"/>
          <p:cNvSpPr/>
          <p:nvPr/>
        </p:nvSpPr>
        <p:spPr>
          <a:xfrm>
            <a:off x="3377160" y="3018600"/>
            <a:ext cx="2466360" cy="13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Can be appointed to lead a working group </a:t>
            </a:r>
            <a:endParaRPr lang="en-US" sz="14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Vote as a Silver class representation on the board of representations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270" name="CustomShape 16"/>
          <p:cNvSpPr/>
          <p:nvPr/>
        </p:nvSpPr>
        <p:spPr>
          <a:xfrm>
            <a:off x="6472800" y="3003120"/>
            <a:ext cx="2466360" cy="13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Can be appointed to lead a working group </a:t>
            </a:r>
            <a:endParaRPr lang="en-US" sz="14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Vote as a Gold class representation on the board of representations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271" name="CustomShape 17"/>
          <p:cNvSpPr/>
          <p:nvPr/>
        </p:nvSpPr>
        <p:spPr>
          <a:xfrm>
            <a:off x="9427320" y="2994840"/>
            <a:ext cx="2466360" cy="158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Leadership decision-making level of membership</a:t>
            </a:r>
            <a:endParaRPr lang="en-US" sz="14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Automatically appointed to the board of directors</a:t>
            </a:r>
            <a:endParaRPr lang="en-US" sz="14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Set direction, approve budgets, and projects 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39C1CD"/>
      </a:accent1>
      <a:accent2>
        <a:srgbClr val="3C9CD7"/>
      </a:accent2>
      <a:accent3>
        <a:srgbClr val="67C18C"/>
      </a:accent3>
      <a:accent4>
        <a:srgbClr val="FFC000"/>
      </a:accent4>
      <a:accent5>
        <a:srgbClr val="ED7D31"/>
      </a:accent5>
      <a:accent6>
        <a:srgbClr val="954F72"/>
      </a:accent6>
      <a:hlink>
        <a:srgbClr val="39C1CD"/>
      </a:hlink>
      <a:folHlink>
        <a:srgbClr val="3C9CD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39C1CD"/>
      </a:accent1>
      <a:accent2>
        <a:srgbClr val="3C9CD7"/>
      </a:accent2>
      <a:accent3>
        <a:srgbClr val="67C18C"/>
      </a:accent3>
      <a:accent4>
        <a:srgbClr val="FFC000"/>
      </a:accent4>
      <a:accent5>
        <a:srgbClr val="ED7D31"/>
      </a:accent5>
      <a:accent6>
        <a:srgbClr val="954F72"/>
      </a:accent6>
      <a:hlink>
        <a:srgbClr val="39C1CD"/>
      </a:hlink>
      <a:folHlink>
        <a:srgbClr val="3C9CD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39C1CD"/>
      </a:accent1>
      <a:accent2>
        <a:srgbClr val="3C9CD7"/>
      </a:accent2>
      <a:accent3>
        <a:srgbClr val="67C18C"/>
      </a:accent3>
      <a:accent4>
        <a:srgbClr val="FFC000"/>
      </a:accent4>
      <a:accent5>
        <a:srgbClr val="ED7D31"/>
      </a:accent5>
      <a:accent6>
        <a:srgbClr val="954F72"/>
      </a:accent6>
      <a:hlink>
        <a:srgbClr val="39C1CD"/>
      </a:hlink>
      <a:folHlink>
        <a:srgbClr val="3C9CD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39C1CD"/>
      </a:accent1>
      <a:accent2>
        <a:srgbClr val="3C9CD7"/>
      </a:accent2>
      <a:accent3>
        <a:srgbClr val="67C18C"/>
      </a:accent3>
      <a:accent4>
        <a:srgbClr val="FFC000"/>
      </a:accent4>
      <a:accent5>
        <a:srgbClr val="ED7D31"/>
      </a:accent5>
      <a:accent6>
        <a:srgbClr val="954F72"/>
      </a:accent6>
      <a:hlink>
        <a:srgbClr val="39C1CD"/>
      </a:hlink>
      <a:folHlink>
        <a:srgbClr val="3C9CD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39C1CD"/>
      </a:accent1>
      <a:accent2>
        <a:srgbClr val="3C9CD7"/>
      </a:accent2>
      <a:accent3>
        <a:srgbClr val="67C18C"/>
      </a:accent3>
      <a:accent4>
        <a:srgbClr val="FFC000"/>
      </a:accent4>
      <a:accent5>
        <a:srgbClr val="ED7D31"/>
      </a:accent5>
      <a:accent6>
        <a:srgbClr val="954F72"/>
      </a:accent6>
      <a:hlink>
        <a:srgbClr val="39C1CD"/>
      </a:hlink>
      <a:folHlink>
        <a:srgbClr val="3C9CD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40474</TotalTime>
  <Words>2815</Words>
  <Application>Microsoft Office PowerPoint</Application>
  <PresentationFormat>Widescreen</PresentationFormat>
  <Paragraphs>478</Paragraphs>
  <Slides>83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Arial</vt:lpstr>
      <vt:lpstr>Calibri</vt:lpstr>
      <vt:lpstr>DejaVu Sans</vt:lpstr>
      <vt:lpstr>Open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MIPS Open The New Standard in Open Standard CPUs</dc:title>
  <dc:subject/>
  <dc:creator>Steve Brightfield</dc:creator>
  <dc:description/>
  <cp:lastModifiedBy>Saraj Mudigonda</cp:lastModifiedBy>
  <cp:revision>334</cp:revision>
  <dcterms:created xsi:type="dcterms:W3CDTF">2018-12-18T07:26:52Z</dcterms:created>
  <dcterms:modified xsi:type="dcterms:W3CDTF">2019-05-31T16:51:50Z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0x010100888E1AFBD4C0D2459D203403A6B152B3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9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71</vt:i4>
  </property>
</Properties>
</file>